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84" r:id="rId4"/>
    <p:sldId id="285" r:id="rId5"/>
    <p:sldId id="286" r:id="rId6"/>
    <p:sldId id="258" r:id="rId7"/>
    <p:sldId id="276" r:id="rId8"/>
    <p:sldId id="277" r:id="rId9"/>
    <p:sldId id="287" r:id="rId10"/>
    <p:sldId id="269" r:id="rId11"/>
    <p:sldId id="280" r:id="rId12"/>
    <p:sldId id="281" r:id="rId13"/>
    <p:sldId id="282" r:id="rId14"/>
    <p:sldId id="271" r:id="rId15"/>
    <p:sldId id="274" r:id="rId16"/>
    <p:sldId id="270" r:id="rId17"/>
    <p:sldId id="273" r:id="rId18"/>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9933"/>
    <a:srgbClr val="FF9933"/>
    <a:srgbClr val="006600"/>
    <a:srgbClr val="FF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598" autoAdjust="0"/>
  </p:normalViewPr>
  <p:slideViewPr>
    <p:cSldViewPr snapToGrid="0">
      <p:cViewPr varScale="1">
        <p:scale>
          <a:sx n="106" d="100"/>
          <a:sy n="106" d="100"/>
        </p:scale>
        <p:origin x="7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sng" strike="noStrike" kern="1200" spc="0" baseline="0">
                <a:solidFill>
                  <a:schemeClr val="tx1"/>
                </a:solidFill>
                <a:latin typeface="+mn-lt"/>
                <a:ea typeface="+mn-ea"/>
                <a:cs typeface="+mn-cs"/>
              </a:defRPr>
            </a:pPr>
            <a:r>
              <a:rPr lang="et-EE" dirty="0"/>
              <a:t>1870x rünnakut</a:t>
            </a:r>
          </a:p>
        </c:rich>
      </c:tx>
      <c:overlay val="0"/>
      <c:spPr>
        <a:noFill/>
        <a:ln>
          <a:noFill/>
        </a:ln>
        <a:effectLst/>
      </c:spPr>
      <c:txPr>
        <a:bodyPr rot="0" spcFirstLastPara="1" vertOverflow="ellipsis" vert="horz" wrap="square" anchor="ctr" anchorCtr="1"/>
        <a:lstStyle/>
        <a:p>
          <a:pPr>
            <a:defRPr sz="1862" b="1" i="0" u="sng" strike="noStrike" kern="1200" spc="0" baseline="0">
              <a:solidFill>
                <a:schemeClr val="tx1"/>
              </a:solidFill>
              <a:latin typeface="+mn-lt"/>
              <a:ea typeface="+mn-ea"/>
              <a:cs typeface="+mn-cs"/>
            </a:defRPr>
          </a:pPr>
          <a:endParaRPr lang="et-EE"/>
        </a:p>
      </c:txPr>
    </c:title>
    <c:autoTitleDeleted val="0"/>
    <c:plotArea>
      <c:layout/>
      <c:pieChart>
        <c:varyColors val="1"/>
        <c:ser>
          <c:idx val="0"/>
          <c:order val="0"/>
          <c:tx>
            <c:strRef>
              <c:f>Sheet1!$B$1</c:f>
              <c:strCache>
                <c:ptCount val="1"/>
                <c:pt idx="0">
                  <c:v>1870x Attacks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A537-498C-AD59-E6680D5EEA42}"/>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A537-498C-AD59-E6680D5EEA42}"/>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A537-498C-AD59-E6680D5EEA42}"/>
              </c:ext>
            </c:extLst>
          </c:dPt>
          <c:dPt>
            <c:idx val="3"/>
            <c:bubble3D val="0"/>
            <c:spPr>
              <a:solidFill>
                <a:srgbClr val="FF9933"/>
              </a:solidFill>
              <a:ln w="19050">
                <a:solidFill>
                  <a:schemeClr val="lt1"/>
                </a:solidFill>
              </a:ln>
              <a:effectLst/>
            </c:spPr>
            <c:extLst>
              <c:ext xmlns:c16="http://schemas.microsoft.com/office/drawing/2014/chart" uri="{C3380CC4-5D6E-409C-BE32-E72D297353CC}">
                <c16:uniqueId val="{00000007-A537-498C-AD59-E6680D5EEA42}"/>
              </c:ext>
            </c:extLst>
          </c:dPt>
          <c:dPt>
            <c:idx val="4"/>
            <c:bubble3D val="0"/>
            <c:spPr>
              <a:solidFill>
                <a:srgbClr val="FFFF00"/>
              </a:solidFill>
              <a:ln w="19050">
                <a:solidFill>
                  <a:schemeClr val="lt1"/>
                </a:solidFill>
              </a:ln>
              <a:effectLst/>
            </c:spPr>
            <c:extLst>
              <c:ext xmlns:c16="http://schemas.microsoft.com/office/drawing/2014/chart" uri="{C3380CC4-5D6E-409C-BE32-E72D297353CC}">
                <c16:uniqueId val="{00000009-A537-498C-AD59-E6680D5EEA42}"/>
              </c:ext>
            </c:extLst>
          </c:dPt>
          <c:dLbls>
            <c:dLbl>
              <c:idx val="0"/>
              <c:layout>
                <c:manualLayout>
                  <c:x val="-0.19622668553149605"/>
                  <c:y val="8.889418744499338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r>
                      <a:rPr lang="en-US" sz="1800" b="1" dirty="0">
                        <a:solidFill>
                          <a:schemeClr val="bg1"/>
                        </a:solidFill>
                      </a:rPr>
                      <a:t>760x Talud,</a:t>
                    </a:r>
                    <a:r>
                      <a:rPr lang="en-US" sz="1800" b="1" baseline="0" dirty="0">
                        <a:solidFill>
                          <a:schemeClr val="bg1"/>
                        </a:solidFill>
                      </a:rPr>
                      <a:t> </a:t>
                    </a:r>
                    <a:r>
                      <a:rPr lang="en-US" sz="1800" b="1" baseline="0" dirty="0" err="1">
                        <a:solidFill>
                          <a:schemeClr val="bg1"/>
                        </a:solidFill>
                      </a:rPr>
                      <a:t>üksikisikud</a:t>
                    </a:r>
                    <a:endParaRPr lang="en-US" sz="1800" b="1" baseline="0" dirty="0">
                      <a:solidFill>
                        <a:schemeClr val="bg1"/>
                      </a:solidFill>
                    </a:endParaRPr>
                  </a:p>
                  <a:p>
                    <a:pPr>
                      <a:defRPr sz="1800" b="1">
                        <a:solidFill>
                          <a:schemeClr val="bg1"/>
                        </a:solidFill>
                      </a:defRPr>
                    </a:pPr>
                    <a:r>
                      <a:rPr lang="en-US" sz="1800" b="1" baseline="0" dirty="0">
                        <a:solidFill>
                          <a:schemeClr val="bg1"/>
                        </a:solidFill>
                      </a:rPr>
                      <a:t> </a:t>
                    </a:r>
                    <a:fld id="{3236049F-BC55-4741-AAC2-42CBA6FADD15}" type="PERCENTAGE">
                      <a:rPr lang="en-US" sz="1800" b="1" baseline="0">
                        <a:solidFill>
                          <a:schemeClr val="bg1"/>
                        </a:solidFill>
                      </a:rPr>
                      <a:pPr>
                        <a:defRPr sz="1800" b="1">
                          <a:solidFill>
                            <a:schemeClr val="bg1"/>
                          </a:solidFill>
                        </a:defRPr>
                      </a:pPr>
                      <a:t>[PROTSENT]</a:t>
                    </a:fld>
                    <a:endParaRPr lang="en-US" sz="1800" b="1"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t-EE"/>
                </a:p>
              </c:tx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A537-498C-AD59-E6680D5EEA42}"/>
                </c:ext>
              </c:extLst>
            </c:dLbl>
            <c:dLbl>
              <c:idx val="1"/>
              <c:layout>
                <c:manualLayout>
                  <c:x val="0.13657997047244094"/>
                  <c:y val="-0.21287504842058019"/>
                </c:manualLayout>
              </c:layout>
              <c:tx>
                <c:rich>
                  <a:bodyPr/>
                  <a:lstStyle/>
                  <a:p>
                    <a:r>
                      <a:rPr lang="en-US" dirty="0"/>
                      <a:t>615x </a:t>
                    </a:r>
                    <a:r>
                      <a:rPr lang="en-US" dirty="0" err="1"/>
                      <a:t>Laod</a:t>
                    </a:r>
                    <a:r>
                      <a:rPr lang="en-US" dirty="0"/>
                      <a:t>,</a:t>
                    </a:r>
                    <a:r>
                      <a:rPr lang="en-US" baseline="0" dirty="0"/>
                      <a:t> </a:t>
                    </a:r>
                    <a:r>
                      <a:rPr lang="en-US" dirty="0" err="1"/>
                      <a:t>poed</a:t>
                    </a:r>
                    <a:r>
                      <a:rPr lang="en-US" dirty="0"/>
                      <a:t>,</a:t>
                    </a:r>
                    <a:r>
                      <a:rPr lang="en-US" baseline="0" dirty="0"/>
                      <a:t> </a:t>
                    </a:r>
                    <a:r>
                      <a:rPr lang="en-US" baseline="0" dirty="0" err="1"/>
                      <a:t>kolhoosid</a:t>
                    </a:r>
                    <a:r>
                      <a:rPr lang="en-US" baseline="0" dirty="0"/>
                      <a:t> </a:t>
                    </a:r>
                    <a:fld id="{21E63F7E-5D32-479F-9DEA-9C834C9E2D23}" type="PERCENTAGE">
                      <a:rPr lang="en-US" baseline="0" smtClean="0"/>
                      <a:pPr/>
                      <a:t>[PROTSENT]</a:t>
                    </a:fld>
                    <a:endParaRPr lang="en-US" baseline="0" dirty="0"/>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A537-498C-AD59-E6680D5EEA42}"/>
                </c:ext>
              </c:extLst>
            </c:dLbl>
            <c:dLbl>
              <c:idx val="2"/>
              <c:layout>
                <c:manualLayout>
                  <c:x val="0.19149077263779526"/>
                  <c:y val="0.22059382870362768"/>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dirty="0"/>
                      <a:t>460x Sõjavägi, julgeolek, </a:t>
                    </a:r>
                    <a:r>
                      <a:rPr lang="en-US" dirty="0" err="1"/>
                      <a:t>aktivistid</a:t>
                    </a:r>
                    <a:endParaRPr lang="en-US" baseline="0" dirty="0"/>
                  </a:p>
                  <a:p>
                    <a:pPr>
                      <a:defRPr sz="1800" b="1">
                        <a:solidFill>
                          <a:schemeClr val="tx1"/>
                        </a:solidFill>
                      </a:defRPr>
                    </a:pPr>
                    <a:fld id="{80943FCD-5B1A-4E78-8F7A-AAB803268664}" type="PERCENTAGE">
                      <a:rPr lang="en-US" baseline="0" smtClean="0"/>
                      <a:pPr>
                        <a:defRPr sz="1800" b="1">
                          <a:solidFill>
                            <a:schemeClr val="tx1"/>
                          </a:solidFill>
                        </a:defRPr>
                      </a:pPr>
                      <a:t>[PROTSENT]</a:t>
                    </a:fld>
                    <a:endParaRPr lang="et-EE"/>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t-EE"/>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69078125"/>
                      <c:h val="0.26935554445401422"/>
                    </c:manualLayout>
                  </c15:layout>
                  <c15:dlblFieldTable/>
                  <c15:showDataLabelsRange val="0"/>
                </c:ext>
                <c:ext xmlns:c16="http://schemas.microsoft.com/office/drawing/2014/chart" uri="{C3380CC4-5D6E-409C-BE32-E72D297353CC}">
                  <c16:uniqueId val="{00000005-A537-498C-AD59-E6680D5EEA42}"/>
                </c:ext>
              </c:extLst>
            </c:dLbl>
            <c:dLbl>
              <c:idx val="3"/>
              <c:layout>
                <c:manualLayout>
                  <c:x val="-0.1482478469488189"/>
                  <c:y val="3.8085935157115211E-2"/>
                </c:manualLayout>
              </c:layout>
              <c:tx>
                <c:rich>
                  <a:bodyPr/>
                  <a:lstStyle/>
                  <a:p>
                    <a:r>
                      <a:rPr lang="en-US" b="1" dirty="0"/>
                      <a:t>21x </a:t>
                    </a:r>
                    <a:r>
                      <a:rPr lang="en-US" b="1" dirty="0" err="1"/>
                      <a:t>Kohalik</a:t>
                    </a:r>
                    <a:r>
                      <a:rPr lang="en-US" b="1" baseline="0" dirty="0"/>
                      <a:t> </a:t>
                    </a:r>
                    <a:r>
                      <a:rPr lang="en-US" b="1" baseline="0" dirty="0" err="1"/>
                      <a:t>võim</a:t>
                    </a:r>
                    <a:r>
                      <a:rPr lang="en-US" b="1" baseline="0" dirty="0"/>
                      <a:t> </a:t>
                    </a:r>
                    <a:fld id="{D6F74A03-169E-45AA-AF8C-80C3FE5A67C2}" type="PERCENTAGE">
                      <a:rPr lang="en-US" b="1" baseline="0" smtClean="0"/>
                      <a:pPr/>
                      <a:t>[PROTSENT]</a:t>
                    </a:fld>
                    <a:endParaRPr lang="en-US" b="1" baseline="0" dirty="0"/>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A537-498C-AD59-E6680D5EEA42}"/>
                </c:ext>
              </c:extLst>
            </c:dLbl>
            <c:dLbl>
              <c:idx val="4"/>
              <c:layout>
                <c:manualLayout>
                  <c:x val="0.17702743602362206"/>
                  <c:y val="2.119063599959178E-2"/>
                </c:manualLayout>
              </c:layout>
              <c:tx>
                <c:rich>
                  <a:bodyPr/>
                  <a:lstStyle/>
                  <a:p>
                    <a:r>
                      <a:rPr lang="en-US" b="1" dirty="0"/>
                      <a:t>14x </a:t>
                    </a:r>
                    <a:r>
                      <a:rPr lang="en-US" b="1" dirty="0" err="1"/>
                      <a:t>Sabotaaž</a:t>
                    </a:r>
                    <a:r>
                      <a:rPr lang="en-US" b="1" baseline="0" dirty="0"/>
                      <a:t> </a:t>
                    </a:r>
                  </a:p>
                  <a:p>
                    <a:fld id="{2AA081E7-4C32-49BD-BE13-A6181309F617}" type="PERCENTAGE">
                      <a:rPr lang="en-US" b="1" baseline="0" smtClean="0"/>
                      <a:pPr/>
                      <a:t>[PROTSENT]</a:t>
                    </a:fld>
                    <a:endParaRPr lang="et-EE"/>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A537-498C-AD59-E6680D5EEA4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t-EE"/>
              </a:p>
            </c:txPr>
            <c:dLblPos val="bestFit"/>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Farms, Individuals</c:v>
                </c:pt>
                <c:pt idx="1">
                  <c:v>Stores, Collective Farms </c:v>
                </c:pt>
                <c:pt idx="2">
                  <c:v>Military, Security, Activists</c:v>
                </c:pt>
                <c:pt idx="3">
                  <c:v>Local Authorities</c:v>
                </c:pt>
                <c:pt idx="4">
                  <c:v>Sabotage</c:v>
                </c:pt>
              </c:strCache>
            </c:strRef>
          </c:cat>
          <c:val>
            <c:numRef>
              <c:f>Sheet1!$B$2:$B$6</c:f>
              <c:numCache>
                <c:formatCode>General</c:formatCode>
                <c:ptCount val="5"/>
                <c:pt idx="0">
                  <c:v>760</c:v>
                </c:pt>
                <c:pt idx="1">
                  <c:v>615</c:v>
                </c:pt>
                <c:pt idx="2">
                  <c:v>460</c:v>
                </c:pt>
                <c:pt idx="3">
                  <c:v>21</c:v>
                </c:pt>
                <c:pt idx="4">
                  <c:v>14</c:v>
                </c:pt>
              </c:numCache>
            </c:numRef>
          </c:val>
          <c:extLst>
            <c:ext xmlns:c16="http://schemas.microsoft.com/office/drawing/2014/chart" uri="{C3380CC4-5D6E-409C-BE32-E72D297353CC}">
              <c16:uniqueId val="{0000000A-A537-498C-AD59-E6680D5EEA4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u="sng" dirty="0">
                <a:solidFill>
                  <a:schemeClr val="tx1"/>
                </a:solidFill>
              </a:rPr>
              <a:t>1009x KIA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pieChart>
        <c:varyColors val="1"/>
        <c:ser>
          <c:idx val="0"/>
          <c:order val="0"/>
          <c:tx>
            <c:strRef>
              <c:f>Sheet1!$B$1</c:f>
              <c:strCache>
                <c:ptCount val="1"/>
                <c:pt idx="0">
                  <c:v>1009x KIA</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F396-40D1-A08A-8BB76E1E05D1}"/>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F396-40D1-A08A-8BB76E1E05D1}"/>
              </c:ext>
            </c:extLst>
          </c:dPt>
          <c:dPt>
            <c:idx val="2"/>
            <c:bubble3D val="0"/>
            <c:spPr>
              <a:solidFill>
                <a:srgbClr val="FF9933"/>
              </a:solidFill>
              <a:ln w="19050">
                <a:solidFill>
                  <a:schemeClr val="lt1"/>
                </a:solidFill>
              </a:ln>
              <a:effectLst/>
            </c:spPr>
            <c:extLst>
              <c:ext xmlns:c16="http://schemas.microsoft.com/office/drawing/2014/chart" uri="{C3380CC4-5D6E-409C-BE32-E72D297353CC}">
                <c16:uniqueId val="{00000005-F396-40D1-A08A-8BB76E1E05D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396-40D1-A08A-8BB76E1E05D1}"/>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F396-40D1-A08A-8BB76E1E05D1}"/>
              </c:ext>
            </c:extLst>
          </c:dPt>
          <c:dLbls>
            <c:dLbl>
              <c:idx val="0"/>
              <c:layout>
                <c:manualLayout>
                  <c:x val="8.6281285951155889E-2"/>
                  <c:y val="-7.1415182857030276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sz="1800" dirty="0">
                        <a:solidFill>
                          <a:schemeClr val="tx1"/>
                        </a:solidFill>
                      </a:rPr>
                      <a:t>51x </a:t>
                    </a:r>
                    <a:r>
                      <a:rPr lang="en-US" sz="1800" dirty="0" err="1">
                        <a:solidFill>
                          <a:schemeClr val="tx1"/>
                        </a:solidFill>
                      </a:rPr>
                      <a:t>Värvatud</a:t>
                    </a:r>
                    <a:r>
                      <a:rPr lang="en-US" sz="1800" dirty="0">
                        <a:solidFill>
                          <a:schemeClr val="tx1"/>
                        </a:solidFill>
                      </a:rPr>
                      <a:t> </a:t>
                    </a:r>
                    <a:r>
                      <a:rPr lang="en-US" sz="1800" dirty="0" err="1">
                        <a:solidFill>
                          <a:schemeClr val="tx1"/>
                        </a:solidFill>
                      </a:rPr>
                      <a:t>agendid</a:t>
                    </a:r>
                    <a:r>
                      <a:rPr lang="en-US" sz="1800" baseline="0" dirty="0">
                        <a:solidFill>
                          <a:schemeClr val="tx1"/>
                        </a:solidFill>
                      </a:rPr>
                      <a:t> </a:t>
                    </a:r>
                  </a:p>
                  <a:p>
                    <a:pPr>
                      <a:defRPr sz="1800" b="1">
                        <a:solidFill>
                          <a:schemeClr val="tx1"/>
                        </a:solidFill>
                      </a:defRPr>
                    </a:pPr>
                    <a:fld id="{61B8A38A-7DB5-4ABF-958A-9BBBF998DD97}" type="PERCENTAGE">
                      <a:rPr lang="en-US" sz="1800" baseline="0" smtClean="0">
                        <a:solidFill>
                          <a:schemeClr val="tx1"/>
                        </a:solidFill>
                      </a:rPr>
                      <a:pPr>
                        <a:defRPr sz="1800" b="1">
                          <a:solidFill>
                            <a:schemeClr val="tx1"/>
                          </a:solidFill>
                        </a:defRPr>
                      </a:pPr>
                      <a:t>[PROTSENT]</a:t>
                    </a:fld>
                    <a:endParaRPr lang="et-EE"/>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t-EE"/>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F396-40D1-A08A-8BB76E1E05D1}"/>
                </c:ext>
              </c:extLst>
            </c:dLbl>
            <c:dLbl>
              <c:idx val="1"/>
              <c:layout>
                <c:manualLayout>
                  <c:x val="6.3415651348182861E-2"/>
                  <c:y val="6.651878729030262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sz="1800" dirty="0">
                        <a:solidFill>
                          <a:schemeClr val="tx1"/>
                        </a:solidFill>
                      </a:rPr>
                      <a:t>45x </a:t>
                    </a:r>
                    <a:r>
                      <a:rPr lang="en-US" sz="1800" dirty="0" err="1">
                        <a:solidFill>
                          <a:schemeClr val="tx1"/>
                        </a:solidFill>
                      </a:rPr>
                      <a:t>Punaarmee</a:t>
                    </a:r>
                    <a:r>
                      <a:rPr lang="en-US" sz="1800" baseline="0" dirty="0">
                        <a:solidFill>
                          <a:schemeClr val="tx1"/>
                        </a:solidFill>
                      </a:rPr>
                      <a:t> </a:t>
                    </a:r>
                  </a:p>
                  <a:p>
                    <a:pPr>
                      <a:defRPr sz="1800" b="1">
                        <a:solidFill>
                          <a:schemeClr val="tx1"/>
                        </a:solidFill>
                      </a:defRPr>
                    </a:pPr>
                    <a:fld id="{F6732917-8FDD-4B4C-869F-A5DD2FFE1F09}" type="PERCENTAGE">
                      <a:rPr lang="en-US" sz="1800" baseline="0" smtClean="0">
                        <a:solidFill>
                          <a:schemeClr val="tx1"/>
                        </a:solidFill>
                      </a:rPr>
                      <a:pPr>
                        <a:defRPr sz="1800" b="1">
                          <a:solidFill>
                            <a:schemeClr val="tx1"/>
                          </a:solidFill>
                        </a:defRPr>
                      </a:pPr>
                      <a:t>[PROTSENT]</a:t>
                    </a:fld>
                    <a:endParaRPr lang="et-EE"/>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t-EE"/>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F396-40D1-A08A-8BB76E1E05D1}"/>
                </c:ext>
              </c:extLst>
            </c:dLbl>
            <c:dLbl>
              <c:idx val="2"/>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sz="1800">
                        <a:solidFill>
                          <a:schemeClr val="tx1"/>
                        </a:solidFill>
                      </a:rPr>
                      <a:t>122x </a:t>
                    </a:r>
                    <a:fld id="{C35EEC05-DB57-4190-AC84-1DA63ABD90DC}" type="CATEGORYNAME">
                      <a:rPr lang="en-US" sz="1800" smtClean="0">
                        <a:solidFill>
                          <a:schemeClr val="tx1"/>
                        </a:solidFill>
                      </a:rPr>
                      <a:pPr>
                        <a:defRPr sz="1800" b="1">
                          <a:solidFill>
                            <a:schemeClr val="tx1"/>
                          </a:solidFill>
                        </a:defRPr>
                      </a:pPr>
                      <a:t>[KATEGOORIA NIMI]</a:t>
                    </a:fld>
                    <a:r>
                      <a:rPr lang="en-US" sz="1800" baseline="0">
                        <a:solidFill>
                          <a:schemeClr val="tx1"/>
                        </a:solidFill>
                      </a:rPr>
                      <a:t>  </a:t>
                    </a:r>
                    <a:fld id="{8BED2FB1-5ADE-45A1-A06B-0F6004BF7197}" type="PERCENTAGE">
                      <a:rPr lang="en-US" sz="1800" baseline="0">
                        <a:solidFill>
                          <a:schemeClr val="tx1"/>
                        </a:solidFill>
                      </a:rPr>
                      <a:pPr>
                        <a:defRPr sz="1800" b="1">
                          <a:solidFill>
                            <a:schemeClr val="tx1"/>
                          </a:solidFill>
                        </a:defRPr>
                      </a:pPr>
                      <a:t>[PROTSENT]</a:t>
                    </a:fld>
                    <a:endParaRPr lang="en-US" sz="1800" baseline="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t-EE"/>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F396-40D1-A08A-8BB76E1E05D1}"/>
                </c:ext>
              </c:extLst>
            </c:dLbl>
            <c:dLbl>
              <c:idx val="3"/>
              <c:layout>
                <c:manualLayout>
                  <c:x val="-0.19280814370806931"/>
                  <c:y val="-0.16063282781168586"/>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sz="1800" dirty="0">
                        <a:solidFill>
                          <a:schemeClr val="tx1"/>
                        </a:solidFill>
                      </a:rPr>
                      <a:t>294x </a:t>
                    </a:r>
                    <a:r>
                      <a:rPr lang="en-US" sz="1800" dirty="0" err="1">
                        <a:solidFill>
                          <a:schemeClr val="tx1"/>
                        </a:solidFill>
                      </a:rPr>
                      <a:t>Hävituspataljon</a:t>
                    </a:r>
                    <a:endParaRPr lang="en-US" sz="1800" baseline="0" dirty="0">
                      <a:solidFill>
                        <a:schemeClr val="tx1"/>
                      </a:solidFill>
                    </a:endParaRPr>
                  </a:p>
                  <a:p>
                    <a:pPr>
                      <a:defRPr sz="1800" b="1">
                        <a:solidFill>
                          <a:schemeClr val="tx1"/>
                        </a:solidFill>
                      </a:defRPr>
                    </a:pPr>
                    <a:fld id="{15BC0436-E08D-4616-AC25-4011B984110C}" type="PERCENTAGE">
                      <a:rPr lang="en-US" sz="1800" baseline="0" smtClean="0">
                        <a:solidFill>
                          <a:schemeClr val="tx1"/>
                        </a:solidFill>
                      </a:rPr>
                      <a:pPr>
                        <a:defRPr sz="1800" b="1">
                          <a:solidFill>
                            <a:schemeClr val="tx1"/>
                          </a:solidFill>
                        </a:defRPr>
                      </a:pPr>
                      <a:t>[PROTSENT]</a:t>
                    </a:fld>
                    <a:endParaRPr lang="et-EE"/>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t-EE"/>
                </a:p>
              </c:txPr>
              <c:showLegendKey val="0"/>
              <c:showVal val="1"/>
              <c:showCatName val="1"/>
              <c:showSerName val="0"/>
              <c:showPercent val="1"/>
              <c:showBubbleSize val="0"/>
              <c:separator> </c:separator>
              <c:extLst>
                <c:ext xmlns:c15="http://schemas.microsoft.com/office/drawing/2012/chart" uri="{CE6537A1-D6FC-4f65-9D91-7224C49458BB}">
                  <c15:layout>
                    <c:manualLayout>
                      <c:w val="0.22036779457431391"/>
                      <c:h val="0.18729413457396804"/>
                    </c:manualLayout>
                  </c15:layout>
                  <c15:dlblFieldTable/>
                  <c15:showDataLabelsRange val="0"/>
                </c:ext>
                <c:ext xmlns:c16="http://schemas.microsoft.com/office/drawing/2014/chart" uri="{C3380CC4-5D6E-409C-BE32-E72D297353CC}">
                  <c16:uniqueId val="{00000007-F396-40D1-A08A-8BB76E1E05D1}"/>
                </c:ext>
              </c:extLst>
            </c:dLbl>
            <c:dLbl>
              <c:idx val="4"/>
              <c:layout>
                <c:manualLayout>
                  <c:x val="0.21700910908459481"/>
                  <c:y val="-9.5992055580569648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r>
                      <a:rPr lang="en-US" sz="1800" b="1" dirty="0"/>
                      <a:t>497x </a:t>
                    </a:r>
                    <a:r>
                      <a:rPr lang="en-US" sz="1800" b="1" dirty="0" err="1"/>
                      <a:t>Tsiviilelanikkond</a:t>
                    </a:r>
                    <a:r>
                      <a:rPr lang="en-US" sz="1800" b="1" baseline="0" dirty="0"/>
                      <a:t> </a:t>
                    </a:r>
                    <a:fld id="{099CD99A-AE93-44B8-8686-DAAD2687AFDE}" type="PERCENTAGE">
                      <a:rPr lang="en-US" sz="1800" b="1" baseline="0"/>
                      <a:pPr>
                        <a:defRPr sz="1800" b="1">
                          <a:solidFill>
                            <a:schemeClr val="bg1"/>
                          </a:solidFill>
                        </a:defRPr>
                      </a:pPr>
                      <a:t>[PROTSENT]</a:t>
                    </a:fld>
                    <a:endParaRPr lang="en-US" sz="1800" b="1" baseline="0" dirty="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t-EE"/>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F396-40D1-A08A-8BB76E1E05D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Recruited agents</c:v>
                </c:pt>
                <c:pt idx="1">
                  <c:v>Red Army</c:v>
                </c:pt>
                <c:pt idx="2">
                  <c:v>NKGB / NKVD</c:v>
                </c:pt>
                <c:pt idx="3">
                  <c:v>DB</c:v>
                </c:pt>
                <c:pt idx="4">
                  <c:v>Civil population</c:v>
                </c:pt>
              </c:strCache>
            </c:strRef>
          </c:cat>
          <c:val>
            <c:numRef>
              <c:f>Sheet1!$B$2:$B$6</c:f>
              <c:numCache>
                <c:formatCode>General</c:formatCode>
                <c:ptCount val="5"/>
                <c:pt idx="0">
                  <c:v>51</c:v>
                </c:pt>
                <c:pt idx="1">
                  <c:v>45</c:v>
                </c:pt>
                <c:pt idx="2">
                  <c:v>122</c:v>
                </c:pt>
                <c:pt idx="3">
                  <c:v>294</c:v>
                </c:pt>
                <c:pt idx="4">
                  <c:v>497</c:v>
                </c:pt>
              </c:numCache>
            </c:numRef>
          </c:val>
          <c:extLst>
            <c:ext xmlns:c16="http://schemas.microsoft.com/office/drawing/2014/chart" uri="{C3380CC4-5D6E-409C-BE32-E72D297353CC}">
              <c16:uniqueId val="{0000000A-F396-40D1-A08A-8BB76E1E05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chemeClr val="tx1"/>
                </a:solidFill>
                <a:latin typeface="+mn-lt"/>
                <a:ea typeface="+mn-ea"/>
                <a:cs typeface="+mn-cs"/>
              </a:defRPr>
            </a:pPr>
            <a:r>
              <a:rPr lang="et-EE" sz="2000" b="1" u="sng" dirty="0">
                <a:solidFill>
                  <a:schemeClr val="tx1"/>
                </a:solidFill>
              </a:rPr>
              <a:t>Metsavendade</a:t>
            </a:r>
            <a:r>
              <a:rPr lang="et-EE" sz="2000" b="1" u="sng" baseline="0" dirty="0">
                <a:solidFill>
                  <a:schemeClr val="tx1"/>
                </a:solidFill>
              </a:rPr>
              <a:t> kaotused</a:t>
            </a:r>
            <a:endParaRPr lang="en-US" sz="2000" b="1" u="sng" dirty="0">
              <a:solidFill>
                <a:schemeClr val="tx1"/>
              </a:solidFill>
            </a:endParaRPr>
          </a:p>
        </c:rich>
      </c:tx>
      <c:overlay val="0"/>
      <c:spPr>
        <a:noFill/>
        <a:ln>
          <a:noFill/>
        </a:ln>
        <a:effectLst/>
      </c:spPr>
      <c:txPr>
        <a:bodyPr rot="0" spcFirstLastPara="1" vertOverflow="ellipsis" vert="horz" wrap="square" anchor="ctr" anchorCtr="1"/>
        <a:lstStyle/>
        <a:p>
          <a:pPr>
            <a:defRPr sz="2000" b="1" i="0" u="sng" strike="noStrike" kern="1200" spc="0" baseline="0">
              <a:solidFill>
                <a:schemeClr val="tx1"/>
              </a:solidFill>
              <a:latin typeface="+mn-lt"/>
              <a:ea typeface="+mn-ea"/>
              <a:cs typeface="+mn-cs"/>
            </a:defRPr>
          </a:pPr>
          <a:endParaRPr lang="et-EE"/>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tx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9F3-4938-B755-6ECF4C1A35F2}"/>
              </c:ext>
            </c:extLst>
          </c:dPt>
          <c:dPt>
            <c:idx val="1"/>
            <c:bubble3D val="0"/>
            <c:spPr>
              <a:solidFill>
                <a:srgbClr val="0000CC"/>
              </a:solidFill>
              <a:ln w="25400">
                <a:solidFill>
                  <a:schemeClr val="lt1"/>
                </a:solidFill>
              </a:ln>
              <a:effectLst/>
              <a:sp3d contourW="25400">
                <a:contourClr>
                  <a:schemeClr val="lt1"/>
                </a:contourClr>
              </a:sp3d>
            </c:spPr>
            <c:extLst>
              <c:ext xmlns:c16="http://schemas.microsoft.com/office/drawing/2014/chart" uri="{C3380CC4-5D6E-409C-BE32-E72D297353CC}">
                <c16:uniqueId val="{00000003-A9F3-4938-B755-6ECF4C1A35F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9F3-4938-B755-6ECF4C1A35F2}"/>
              </c:ext>
            </c:extLst>
          </c:dPt>
          <c:dLbls>
            <c:dLbl>
              <c:idx val="0"/>
              <c:layout>
                <c:manualLayout>
                  <c:x val="-0.12342952538382093"/>
                  <c:y val="6.5981661510306502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r>
                      <a:rPr lang="en-US" sz="2000" b="1" dirty="0">
                        <a:solidFill>
                          <a:schemeClr val="bg1"/>
                        </a:solidFill>
                      </a:rPr>
                      <a:t> </a:t>
                    </a:r>
                  </a:p>
                  <a:p>
                    <a:pPr>
                      <a:defRPr sz="2000" b="1">
                        <a:solidFill>
                          <a:schemeClr val="bg1"/>
                        </a:solidFill>
                      </a:defRPr>
                    </a:pPr>
                    <a:r>
                      <a:rPr lang="en-US" sz="2000" b="1" dirty="0">
                        <a:solidFill>
                          <a:schemeClr val="bg1"/>
                        </a:solidFill>
                      </a:rPr>
                      <a:t>1494x KIA</a:t>
                    </a:r>
                  </a:p>
                  <a:p>
                    <a:pPr>
                      <a:defRPr sz="2000" b="1">
                        <a:solidFill>
                          <a:schemeClr val="bg1"/>
                        </a:solidFill>
                      </a:defRPr>
                    </a:pPr>
                    <a:r>
                      <a:rPr lang="en-US" sz="2000" b="1" dirty="0">
                        <a:solidFill>
                          <a:schemeClr val="bg1"/>
                        </a:solidFill>
                      </a:rPr>
                      <a:t>(9%)</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t-EE"/>
                </a:p>
              </c:txPr>
              <c:dLblPos val="bestFit"/>
              <c:showLegendKey val="0"/>
              <c:showVal val="0"/>
              <c:showCatName val="1"/>
              <c:showSerName val="0"/>
              <c:showPercent val="0"/>
              <c:showBubbleSize val="0"/>
              <c:extLst>
                <c:ext xmlns:c15="http://schemas.microsoft.com/office/drawing/2012/chart" uri="{CE6537A1-D6FC-4f65-9D91-7224C49458BB}">
                  <c15:layout>
                    <c:manualLayout>
                      <c:w val="0.19287422084407363"/>
                      <c:h val="0.2347767536644732"/>
                    </c:manualLayout>
                  </c15:layout>
                </c:ext>
                <c:ext xmlns:c16="http://schemas.microsoft.com/office/drawing/2014/chart" uri="{C3380CC4-5D6E-409C-BE32-E72D297353CC}">
                  <c16:uniqueId val="{00000001-A9F3-4938-B755-6ECF4C1A35F2}"/>
                </c:ext>
              </c:extLst>
            </c:dLbl>
            <c:dLbl>
              <c:idx val="1"/>
              <c:layout>
                <c:manualLayout>
                  <c:x val="-0.26255148959393293"/>
                  <c:y val="-0.30842086732283103"/>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r>
                      <a:rPr lang="en-US" sz="2000" b="1" dirty="0" err="1"/>
                      <a:t>Arreteeritud</a:t>
                    </a:r>
                    <a:endParaRPr lang="en-US" sz="2000" b="1" dirty="0"/>
                  </a:p>
                  <a:p>
                    <a:pPr>
                      <a:defRPr sz="2000" b="1">
                        <a:solidFill>
                          <a:schemeClr val="bg1"/>
                        </a:solidFill>
                      </a:defRPr>
                    </a:pPr>
                    <a:r>
                      <a:rPr lang="en-US" sz="2000" b="1" dirty="0"/>
                      <a:t>9870 (60%)</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t-EE"/>
                </a:p>
              </c:txPr>
              <c:dLblPos val="bestFit"/>
              <c:showLegendKey val="0"/>
              <c:showVal val="0"/>
              <c:showCatName val="1"/>
              <c:showSerName val="0"/>
              <c:showPercent val="0"/>
              <c:showBubbleSize val="0"/>
              <c:extLst>
                <c:ext xmlns:c15="http://schemas.microsoft.com/office/drawing/2012/chart" uri="{CE6537A1-D6FC-4f65-9D91-7224C49458BB}">
                  <c15:layout>
                    <c:manualLayout>
                      <c:w val="0.23334333027590468"/>
                      <c:h val="0.23415501387308341"/>
                    </c:manualLayout>
                  </c15:layout>
                </c:ext>
                <c:ext xmlns:c16="http://schemas.microsoft.com/office/drawing/2014/chart" uri="{C3380CC4-5D6E-409C-BE32-E72D297353CC}">
                  <c16:uniqueId val="{00000003-A9F3-4938-B755-6ECF4C1A35F2}"/>
                </c:ext>
              </c:extLst>
            </c:dLbl>
            <c:dLbl>
              <c:idx val="2"/>
              <c:layout>
                <c:manualLayout>
                  <c:x val="0.19914769162052523"/>
                  <c:y val="9.7021144059046063E-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r>
                      <a:rPr lang="en-US" sz="2000" b="1" dirty="0" err="1">
                        <a:solidFill>
                          <a:schemeClr val="tx1"/>
                        </a:solidFill>
                      </a:rPr>
                      <a:t>Legaliseerunud</a:t>
                    </a:r>
                    <a:r>
                      <a:rPr lang="en-US" sz="2000" b="1" dirty="0">
                        <a:solidFill>
                          <a:schemeClr val="tx1"/>
                        </a:solidFill>
                      </a:rPr>
                      <a:t> </a:t>
                    </a:r>
                  </a:p>
                  <a:p>
                    <a:pPr>
                      <a:defRPr sz="2000" b="1">
                        <a:solidFill>
                          <a:schemeClr val="tx1"/>
                        </a:solidFill>
                      </a:defRPr>
                    </a:pPr>
                    <a:r>
                      <a:rPr lang="en-US" sz="2000" b="1" dirty="0">
                        <a:solidFill>
                          <a:schemeClr val="tx1"/>
                        </a:solidFill>
                      </a:rPr>
                      <a:t>5255 (31%)</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t-EE"/>
                </a:p>
              </c:txPr>
              <c:dLblPos val="bestFit"/>
              <c:showLegendKey val="0"/>
              <c:showVal val="0"/>
              <c:showCatName val="1"/>
              <c:showSerName val="0"/>
              <c:showPercent val="0"/>
              <c:showBubbleSize val="0"/>
              <c:extLst>
                <c:ext xmlns:c15="http://schemas.microsoft.com/office/drawing/2012/chart" uri="{CE6537A1-D6FC-4f65-9D91-7224C49458BB}">
                  <c15:layout>
                    <c:manualLayout>
                      <c:w val="0.27662186067221028"/>
                      <c:h val="0.23415501387308341"/>
                    </c:manualLayout>
                  </c15:layout>
                </c:ext>
                <c:ext xmlns:c16="http://schemas.microsoft.com/office/drawing/2014/chart" uri="{C3380CC4-5D6E-409C-BE32-E72D297353CC}">
                  <c16:uniqueId val="{00000005-A9F3-4938-B755-6ECF4C1A35F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t-EE"/>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KIA</c:v>
                </c:pt>
                <c:pt idx="1">
                  <c:v>Arrested</c:v>
                </c:pt>
                <c:pt idx="2">
                  <c:v>Surrended / legalized</c:v>
                </c:pt>
              </c:strCache>
            </c:strRef>
          </c:cat>
          <c:val>
            <c:numRef>
              <c:f>Sheet1!$B$2:$B$4</c:f>
              <c:numCache>
                <c:formatCode>General</c:formatCode>
                <c:ptCount val="3"/>
                <c:pt idx="0">
                  <c:v>1494</c:v>
                </c:pt>
                <c:pt idx="1">
                  <c:v>9870</c:v>
                </c:pt>
                <c:pt idx="2">
                  <c:v>5255</c:v>
                </c:pt>
              </c:numCache>
            </c:numRef>
          </c:val>
          <c:extLst>
            <c:ext xmlns:c16="http://schemas.microsoft.com/office/drawing/2014/chart" uri="{C3380CC4-5D6E-409C-BE32-E72D297353CC}">
              <c16:uniqueId val="{00000006-A9F3-4938-B755-6ECF4C1A35F2}"/>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4FB99-114B-4BDF-A09E-B67A99456EF8}" type="datetimeFigureOut">
              <a:rPr lang="et-EE" smtClean="0"/>
              <a:t>20.10.2017</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9E31C-5BAC-45B9-B002-3CE46A51665B}" type="slidenum">
              <a:rPr lang="et-EE" smtClean="0"/>
              <a:t>‹#›</a:t>
            </a:fld>
            <a:endParaRPr lang="et-EE"/>
          </a:p>
        </p:txBody>
      </p:sp>
    </p:spTree>
    <p:extLst>
      <p:ext uri="{BB962C8B-B14F-4D97-AF65-F5344CB8AC3E}">
        <p14:creationId xmlns:p14="http://schemas.microsoft.com/office/powerpoint/2010/main" val="2161683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5F49E31C-5BAC-45B9-B002-3CE46A51665B}" type="slidenum">
              <a:rPr lang="et-EE" smtClean="0"/>
              <a:t>1</a:t>
            </a:fld>
            <a:endParaRPr lang="et-EE"/>
          </a:p>
        </p:txBody>
      </p:sp>
    </p:spTree>
    <p:extLst>
      <p:ext uri="{BB962C8B-B14F-4D97-AF65-F5344CB8AC3E}">
        <p14:creationId xmlns:p14="http://schemas.microsoft.com/office/powerpoint/2010/main" val="200048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endParaRPr lang="et-EE" dirty="0"/>
          </a:p>
        </p:txBody>
      </p:sp>
      <p:sp>
        <p:nvSpPr>
          <p:cNvPr id="4" name="Slaidinumbri kohatäide 3"/>
          <p:cNvSpPr>
            <a:spLocks noGrp="1"/>
          </p:cNvSpPr>
          <p:nvPr>
            <p:ph type="sldNum" sz="quarter" idx="10"/>
          </p:nvPr>
        </p:nvSpPr>
        <p:spPr/>
        <p:txBody>
          <a:bodyPr/>
          <a:lstStyle/>
          <a:p>
            <a:fld id="{5F49E31C-5BAC-45B9-B002-3CE46A51665B}" type="slidenum">
              <a:rPr lang="et-EE" smtClean="0"/>
              <a:t>2</a:t>
            </a:fld>
            <a:endParaRPr lang="et-EE"/>
          </a:p>
        </p:txBody>
      </p:sp>
    </p:spTree>
    <p:extLst>
      <p:ext uri="{BB962C8B-B14F-4D97-AF65-F5344CB8AC3E}">
        <p14:creationId xmlns:p14="http://schemas.microsoft.com/office/powerpoint/2010/main" val="146791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5F49E31C-5BAC-45B9-B002-3CE46A51665B}" type="slidenum">
              <a:rPr lang="et-EE" smtClean="0"/>
              <a:t>6</a:t>
            </a:fld>
            <a:endParaRPr lang="et-EE"/>
          </a:p>
        </p:txBody>
      </p:sp>
    </p:spTree>
    <p:extLst>
      <p:ext uri="{BB962C8B-B14F-4D97-AF65-F5344CB8AC3E}">
        <p14:creationId xmlns:p14="http://schemas.microsoft.com/office/powerpoint/2010/main" val="136137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5F49E31C-5BAC-45B9-B002-3CE46A51665B}" type="slidenum">
              <a:rPr lang="et-EE" smtClean="0"/>
              <a:t>7</a:t>
            </a:fld>
            <a:endParaRPr lang="et-EE"/>
          </a:p>
        </p:txBody>
      </p:sp>
    </p:spTree>
    <p:extLst>
      <p:ext uri="{BB962C8B-B14F-4D97-AF65-F5344CB8AC3E}">
        <p14:creationId xmlns:p14="http://schemas.microsoft.com/office/powerpoint/2010/main" val="83945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5F49E31C-5BAC-45B9-B002-3CE46A51665B}" type="slidenum">
              <a:rPr lang="et-EE" smtClean="0"/>
              <a:t>8</a:t>
            </a:fld>
            <a:endParaRPr lang="et-EE"/>
          </a:p>
        </p:txBody>
      </p:sp>
    </p:spTree>
    <p:extLst>
      <p:ext uri="{BB962C8B-B14F-4D97-AF65-F5344CB8AC3E}">
        <p14:creationId xmlns:p14="http://schemas.microsoft.com/office/powerpoint/2010/main" val="1027452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5F49E31C-5BAC-45B9-B002-3CE46A51665B}" type="slidenum">
              <a:rPr lang="et-EE" smtClean="0"/>
              <a:t>14</a:t>
            </a:fld>
            <a:endParaRPr lang="et-EE"/>
          </a:p>
        </p:txBody>
      </p:sp>
    </p:spTree>
    <p:extLst>
      <p:ext uri="{BB962C8B-B14F-4D97-AF65-F5344CB8AC3E}">
        <p14:creationId xmlns:p14="http://schemas.microsoft.com/office/powerpoint/2010/main" val="3601547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a:t>Muutke pealkirja laadi</a:t>
            </a:r>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laadi muutmiseks</a:t>
            </a:r>
          </a:p>
        </p:txBody>
      </p:sp>
      <p:sp>
        <p:nvSpPr>
          <p:cNvPr id="4" name="Kuupäeva kohatäide 3"/>
          <p:cNvSpPr>
            <a:spLocks noGrp="1"/>
          </p:cNvSpPr>
          <p:nvPr>
            <p:ph type="dt" sz="half" idx="10"/>
          </p:nvPr>
        </p:nvSpPr>
        <p:spPr/>
        <p:txBody>
          <a:bodyPr/>
          <a:lstStyle/>
          <a:p>
            <a:fld id="{E1F234B5-CC34-4F61-B8C8-9702B88CB182}" type="datetimeFigureOut">
              <a:rPr lang="et-EE" smtClean="0"/>
              <a:t>20.10.2017</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ABB9E4D9-E8B9-4C82-9E9D-F19470C706A6}" type="slidenum">
              <a:rPr lang="et-EE" smtClean="0"/>
              <a:t>‹#›</a:t>
            </a:fld>
            <a:endParaRPr lang="et-EE"/>
          </a:p>
        </p:txBody>
      </p:sp>
    </p:spTree>
    <p:extLst>
      <p:ext uri="{BB962C8B-B14F-4D97-AF65-F5344CB8AC3E}">
        <p14:creationId xmlns:p14="http://schemas.microsoft.com/office/powerpoint/2010/main" val="3591846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Vertikaalteksti kohatäide 2"/>
          <p:cNvSpPr>
            <a:spLocks noGrp="1"/>
          </p:cNvSpPr>
          <p:nvPr>
            <p:ph type="body" orient="vert" idx="1"/>
          </p:nvPr>
        </p:nvSpPr>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E1F234B5-CC34-4F61-B8C8-9702B88CB182}" type="datetimeFigureOut">
              <a:rPr lang="et-EE" smtClean="0"/>
              <a:t>20.10.2017</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ABB9E4D9-E8B9-4C82-9E9D-F19470C706A6}" type="slidenum">
              <a:rPr lang="et-EE" smtClean="0"/>
              <a:t>‹#›</a:t>
            </a:fld>
            <a:endParaRPr lang="et-EE"/>
          </a:p>
        </p:txBody>
      </p:sp>
    </p:spTree>
    <p:extLst>
      <p:ext uri="{BB962C8B-B14F-4D97-AF65-F5344CB8AC3E}">
        <p14:creationId xmlns:p14="http://schemas.microsoft.com/office/powerpoint/2010/main" val="380671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a:t>Muutke pealkirja laadi</a:t>
            </a:r>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E1F234B5-CC34-4F61-B8C8-9702B88CB182}" type="datetimeFigureOut">
              <a:rPr lang="et-EE" smtClean="0"/>
              <a:t>20.10.2017</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ABB9E4D9-E8B9-4C82-9E9D-F19470C706A6}" type="slidenum">
              <a:rPr lang="et-EE" smtClean="0"/>
              <a:t>‹#›</a:t>
            </a:fld>
            <a:endParaRPr lang="et-EE"/>
          </a:p>
        </p:txBody>
      </p:sp>
    </p:spTree>
    <p:extLst>
      <p:ext uri="{BB962C8B-B14F-4D97-AF65-F5344CB8AC3E}">
        <p14:creationId xmlns:p14="http://schemas.microsoft.com/office/powerpoint/2010/main" val="158235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idx="1"/>
          </p:nvPr>
        </p:nvSpPr>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E1F234B5-CC34-4F61-B8C8-9702B88CB182}" type="datetimeFigureOut">
              <a:rPr lang="et-EE" smtClean="0"/>
              <a:t>20.10.2017</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ABB9E4D9-E8B9-4C82-9E9D-F19470C706A6}" type="slidenum">
              <a:rPr lang="et-EE" smtClean="0"/>
              <a:t>‹#›</a:t>
            </a:fld>
            <a:endParaRPr lang="et-EE"/>
          </a:p>
        </p:txBody>
      </p:sp>
    </p:spTree>
    <p:extLst>
      <p:ext uri="{BB962C8B-B14F-4D97-AF65-F5344CB8AC3E}">
        <p14:creationId xmlns:p14="http://schemas.microsoft.com/office/powerpoint/2010/main" val="801517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a:t>Muutke pealkirja laadi</a:t>
            </a:r>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Muutke teksti laade</a:t>
            </a:r>
          </a:p>
        </p:txBody>
      </p:sp>
      <p:sp>
        <p:nvSpPr>
          <p:cNvPr id="4" name="Kuupäeva kohatäide 3"/>
          <p:cNvSpPr>
            <a:spLocks noGrp="1"/>
          </p:cNvSpPr>
          <p:nvPr>
            <p:ph type="dt" sz="half" idx="10"/>
          </p:nvPr>
        </p:nvSpPr>
        <p:spPr/>
        <p:txBody>
          <a:bodyPr/>
          <a:lstStyle/>
          <a:p>
            <a:fld id="{E1F234B5-CC34-4F61-B8C8-9702B88CB182}" type="datetimeFigureOut">
              <a:rPr lang="et-EE" smtClean="0"/>
              <a:t>20.10.2017</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ABB9E4D9-E8B9-4C82-9E9D-F19470C706A6}" type="slidenum">
              <a:rPr lang="et-EE" smtClean="0"/>
              <a:t>‹#›</a:t>
            </a:fld>
            <a:endParaRPr lang="et-EE"/>
          </a:p>
        </p:txBody>
      </p:sp>
    </p:spTree>
    <p:extLst>
      <p:ext uri="{BB962C8B-B14F-4D97-AF65-F5344CB8AC3E}">
        <p14:creationId xmlns:p14="http://schemas.microsoft.com/office/powerpoint/2010/main" val="35650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sz="half" idx="1"/>
          </p:nvPr>
        </p:nvSpPr>
        <p:spPr>
          <a:xfrm>
            <a:off x="838200" y="1825625"/>
            <a:ext cx="5181600" cy="435133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6172200" y="1825625"/>
            <a:ext cx="5181600" cy="435133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5" name="Kuupäeva kohatäide 4"/>
          <p:cNvSpPr>
            <a:spLocks noGrp="1"/>
          </p:cNvSpPr>
          <p:nvPr>
            <p:ph type="dt" sz="half" idx="10"/>
          </p:nvPr>
        </p:nvSpPr>
        <p:spPr/>
        <p:txBody>
          <a:bodyPr/>
          <a:lstStyle/>
          <a:p>
            <a:fld id="{E1F234B5-CC34-4F61-B8C8-9702B88CB182}" type="datetimeFigureOut">
              <a:rPr lang="et-EE" smtClean="0"/>
              <a:t>20.10.2017</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ABB9E4D9-E8B9-4C82-9E9D-F19470C706A6}" type="slidenum">
              <a:rPr lang="et-EE" smtClean="0"/>
              <a:t>‹#›</a:t>
            </a:fld>
            <a:endParaRPr lang="et-EE"/>
          </a:p>
        </p:txBody>
      </p:sp>
    </p:spTree>
    <p:extLst>
      <p:ext uri="{BB962C8B-B14F-4D97-AF65-F5344CB8AC3E}">
        <p14:creationId xmlns:p14="http://schemas.microsoft.com/office/powerpoint/2010/main" val="172643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a:t>Muutke pealkirja laadi</a:t>
            </a:r>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4" name="Sisu kohatäide 3"/>
          <p:cNvSpPr>
            <a:spLocks noGrp="1"/>
          </p:cNvSpPr>
          <p:nvPr>
            <p:ph sz="half" idx="2"/>
          </p:nvPr>
        </p:nvSpPr>
        <p:spPr>
          <a:xfrm>
            <a:off x="839788" y="2505075"/>
            <a:ext cx="5157787" cy="368458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6" name="Sisu kohatäide 5"/>
          <p:cNvSpPr>
            <a:spLocks noGrp="1"/>
          </p:cNvSpPr>
          <p:nvPr>
            <p:ph sz="quarter" idx="4"/>
          </p:nvPr>
        </p:nvSpPr>
        <p:spPr>
          <a:xfrm>
            <a:off x="6172200" y="2505075"/>
            <a:ext cx="5183188" cy="368458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7" name="Kuupäeva kohatäide 6"/>
          <p:cNvSpPr>
            <a:spLocks noGrp="1"/>
          </p:cNvSpPr>
          <p:nvPr>
            <p:ph type="dt" sz="half" idx="10"/>
          </p:nvPr>
        </p:nvSpPr>
        <p:spPr/>
        <p:txBody>
          <a:bodyPr/>
          <a:lstStyle/>
          <a:p>
            <a:fld id="{E1F234B5-CC34-4F61-B8C8-9702B88CB182}" type="datetimeFigureOut">
              <a:rPr lang="et-EE" smtClean="0"/>
              <a:t>20.10.2017</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ABB9E4D9-E8B9-4C82-9E9D-F19470C706A6}" type="slidenum">
              <a:rPr lang="et-EE" smtClean="0"/>
              <a:t>‹#›</a:t>
            </a:fld>
            <a:endParaRPr lang="et-EE"/>
          </a:p>
        </p:txBody>
      </p:sp>
    </p:spTree>
    <p:extLst>
      <p:ext uri="{BB962C8B-B14F-4D97-AF65-F5344CB8AC3E}">
        <p14:creationId xmlns:p14="http://schemas.microsoft.com/office/powerpoint/2010/main" val="194462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Kuupäeva kohatäide 2"/>
          <p:cNvSpPr>
            <a:spLocks noGrp="1"/>
          </p:cNvSpPr>
          <p:nvPr>
            <p:ph type="dt" sz="half" idx="10"/>
          </p:nvPr>
        </p:nvSpPr>
        <p:spPr/>
        <p:txBody>
          <a:bodyPr/>
          <a:lstStyle/>
          <a:p>
            <a:fld id="{E1F234B5-CC34-4F61-B8C8-9702B88CB182}" type="datetimeFigureOut">
              <a:rPr lang="et-EE" smtClean="0"/>
              <a:t>20.10.2017</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ABB9E4D9-E8B9-4C82-9E9D-F19470C706A6}" type="slidenum">
              <a:rPr lang="et-EE" smtClean="0"/>
              <a:t>‹#›</a:t>
            </a:fld>
            <a:endParaRPr lang="et-EE"/>
          </a:p>
        </p:txBody>
      </p:sp>
    </p:spTree>
    <p:extLst>
      <p:ext uri="{BB962C8B-B14F-4D97-AF65-F5344CB8AC3E}">
        <p14:creationId xmlns:p14="http://schemas.microsoft.com/office/powerpoint/2010/main" val="340658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E1F234B5-CC34-4F61-B8C8-9702B88CB182}" type="datetimeFigureOut">
              <a:rPr lang="et-EE" smtClean="0"/>
              <a:t>20.10.2017</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ABB9E4D9-E8B9-4C82-9E9D-F19470C706A6}" type="slidenum">
              <a:rPr lang="et-EE" smtClean="0"/>
              <a:t>‹#›</a:t>
            </a:fld>
            <a:endParaRPr lang="et-EE"/>
          </a:p>
        </p:txBody>
      </p:sp>
    </p:spTree>
    <p:extLst>
      <p:ext uri="{BB962C8B-B14F-4D97-AF65-F5344CB8AC3E}">
        <p14:creationId xmlns:p14="http://schemas.microsoft.com/office/powerpoint/2010/main" val="348993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Muutke teksti laade</a:t>
            </a:r>
          </a:p>
        </p:txBody>
      </p:sp>
      <p:sp>
        <p:nvSpPr>
          <p:cNvPr id="5" name="Kuupäeva kohatäide 4"/>
          <p:cNvSpPr>
            <a:spLocks noGrp="1"/>
          </p:cNvSpPr>
          <p:nvPr>
            <p:ph type="dt" sz="half" idx="10"/>
          </p:nvPr>
        </p:nvSpPr>
        <p:spPr/>
        <p:txBody>
          <a:bodyPr/>
          <a:lstStyle/>
          <a:p>
            <a:fld id="{E1F234B5-CC34-4F61-B8C8-9702B88CB182}" type="datetimeFigureOut">
              <a:rPr lang="et-EE" smtClean="0"/>
              <a:t>20.10.2017</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ABB9E4D9-E8B9-4C82-9E9D-F19470C706A6}" type="slidenum">
              <a:rPr lang="et-EE" smtClean="0"/>
              <a:t>‹#›</a:t>
            </a:fld>
            <a:endParaRPr lang="et-EE"/>
          </a:p>
        </p:txBody>
      </p:sp>
    </p:spTree>
    <p:extLst>
      <p:ext uri="{BB962C8B-B14F-4D97-AF65-F5344CB8AC3E}">
        <p14:creationId xmlns:p14="http://schemas.microsoft.com/office/powerpoint/2010/main" val="398567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Muutke teksti laade</a:t>
            </a:r>
          </a:p>
        </p:txBody>
      </p:sp>
      <p:sp>
        <p:nvSpPr>
          <p:cNvPr id="5" name="Kuupäeva kohatäide 4"/>
          <p:cNvSpPr>
            <a:spLocks noGrp="1"/>
          </p:cNvSpPr>
          <p:nvPr>
            <p:ph type="dt" sz="half" idx="10"/>
          </p:nvPr>
        </p:nvSpPr>
        <p:spPr/>
        <p:txBody>
          <a:bodyPr/>
          <a:lstStyle/>
          <a:p>
            <a:fld id="{E1F234B5-CC34-4F61-B8C8-9702B88CB182}" type="datetimeFigureOut">
              <a:rPr lang="et-EE" smtClean="0"/>
              <a:t>20.10.2017</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ABB9E4D9-E8B9-4C82-9E9D-F19470C706A6}" type="slidenum">
              <a:rPr lang="et-EE" smtClean="0"/>
              <a:t>‹#›</a:t>
            </a:fld>
            <a:endParaRPr lang="et-EE"/>
          </a:p>
        </p:txBody>
      </p:sp>
    </p:spTree>
    <p:extLst>
      <p:ext uri="{BB962C8B-B14F-4D97-AF65-F5344CB8AC3E}">
        <p14:creationId xmlns:p14="http://schemas.microsoft.com/office/powerpoint/2010/main" val="195013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Muutke pealkirja laadi</a:t>
            </a:r>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234B5-CC34-4F61-B8C8-9702B88CB182}" type="datetimeFigureOut">
              <a:rPr lang="et-EE" smtClean="0"/>
              <a:t>20.10.2017</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9E4D9-E8B9-4C82-9E9D-F19470C706A6}" type="slidenum">
              <a:rPr lang="et-EE" smtClean="0"/>
              <a:t>‹#›</a:t>
            </a:fld>
            <a:endParaRPr lang="et-EE"/>
          </a:p>
        </p:txBody>
      </p:sp>
    </p:spTree>
    <p:extLst>
      <p:ext uri="{BB962C8B-B14F-4D97-AF65-F5344CB8AC3E}">
        <p14:creationId xmlns:p14="http://schemas.microsoft.com/office/powerpoint/2010/main" val="3436820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016" y="1258170"/>
            <a:ext cx="6740434" cy="4391162"/>
          </a:xfrm>
          <a:prstGeom prst="rect">
            <a:avLst/>
          </a:prstGeom>
        </p:spPr>
      </p:pic>
      <p:sp>
        <p:nvSpPr>
          <p:cNvPr id="2" name="Pealkiri 1"/>
          <p:cNvSpPr>
            <a:spLocks noGrp="1"/>
          </p:cNvSpPr>
          <p:nvPr>
            <p:ph type="ctrTitle"/>
          </p:nvPr>
        </p:nvSpPr>
        <p:spPr>
          <a:xfrm>
            <a:off x="327377" y="327378"/>
            <a:ext cx="12203289" cy="956192"/>
          </a:xfrm>
        </p:spPr>
        <p:txBody>
          <a:bodyPr>
            <a:normAutofit/>
          </a:bodyPr>
          <a:lstStyle/>
          <a:p>
            <a:r>
              <a:rPr lang="fi-FI" sz="4800" b="1" dirty="0"/>
              <a:t>Sillad metsavendluse ja moodsa sõjateatri vahel</a:t>
            </a:r>
            <a:endParaRPr lang="et-EE" sz="4800" b="1" dirty="0">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354666" y="5972918"/>
            <a:ext cx="9144000" cy="473038"/>
          </a:xfrm>
        </p:spPr>
        <p:txBody>
          <a:bodyPr/>
          <a:lstStyle/>
          <a:p>
            <a:r>
              <a:rPr lang="et-EE" dirty="0"/>
              <a:t>Martin Herem</a:t>
            </a:r>
          </a:p>
        </p:txBody>
      </p:sp>
    </p:spTree>
    <p:extLst>
      <p:ext uri="{BB962C8B-B14F-4D97-AF65-F5344CB8AC3E}">
        <p14:creationId xmlns:p14="http://schemas.microsoft.com/office/powerpoint/2010/main" val="325237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27311192"/>
              </p:ext>
            </p:extLst>
          </p:nvPr>
        </p:nvGraphicFramePr>
        <p:xfrm>
          <a:off x="320632" y="135371"/>
          <a:ext cx="11665131" cy="6400800"/>
        </p:xfrm>
        <a:graphic>
          <a:graphicData uri="http://schemas.openxmlformats.org/drawingml/2006/table">
            <a:tbl>
              <a:tblPr firstRow="1" bandRow="1">
                <a:tableStyleId>{5C22544A-7EE6-4342-B048-85BDC9FD1C3A}</a:tableStyleId>
              </a:tblPr>
              <a:tblGrid>
                <a:gridCol w="3291841">
                  <a:extLst>
                    <a:ext uri="{9D8B030D-6E8A-4147-A177-3AD203B41FA5}">
                      <a16:colId xmlns:a16="http://schemas.microsoft.com/office/drawing/2014/main" val="20000"/>
                    </a:ext>
                  </a:extLst>
                </a:gridCol>
                <a:gridCol w="4180114">
                  <a:extLst>
                    <a:ext uri="{9D8B030D-6E8A-4147-A177-3AD203B41FA5}">
                      <a16:colId xmlns:a16="http://schemas.microsoft.com/office/drawing/2014/main" val="20001"/>
                    </a:ext>
                  </a:extLst>
                </a:gridCol>
                <a:gridCol w="4193176">
                  <a:extLst>
                    <a:ext uri="{9D8B030D-6E8A-4147-A177-3AD203B41FA5}">
                      <a16:colId xmlns:a16="http://schemas.microsoft.com/office/drawing/2014/main" val="20002"/>
                    </a:ext>
                  </a:extLst>
                </a:gridCol>
              </a:tblGrid>
              <a:tr h="364635">
                <a:tc>
                  <a:txBody>
                    <a:bodyPr/>
                    <a:lstStyle/>
                    <a:p>
                      <a:r>
                        <a:rPr lang="et-EE" dirty="0"/>
                        <a:t>Lõpptulemus</a:t>
                      </a:r>
                    </a:p>
                  </a:txBody>
                  <a:tcPr/>
                </a:tc>
                <a:tc>
                  <a:txBody>
                    <a:bodyPr/>
                    <a:lstStyle/>
                    <a:p>
                      <a:r>
                        <a:rPr lang="et-EE" dirty="0"/>
                        <a:t>Tegevus</a:t>
                      </a:r>
                    </a:p>
                  </a:txBody>
                  <a:tcPr/>
                </a:tc>
                <a:tc>
                  <a:txBody>
                    <a:bodyPr/>
                    <a:lstStyle/>
                    <a:p>
                      <a:r>
                        <a:rPr lang="et-EE" dirty="0"/>
                        <a:t>Vahend</a:t>
                      </a:r>
                    </a:p>
                  </a:txBody>
                  <a:tcPr/>
                </a:tc>
                <a:extLst>
                  <a:ext uri="{0D108BD9-81ED-4DB2-BD59-A6C34878D82A}">
                    <a16:rowId xmlns:a16="http://schemas.microsoft.com/office/drawing/2014/main" val="10000"/>
                  </a:ext>
                </a:extLst>
              </a:tr>
              <a:tr h="2247753">
                <a:tc>
                  <a:txBody>
                    <a:bodyPr/>
                    <a:lstStyle/>
                    <a:p>
                      <a:r>
                        <a:rPr lang="et-EE" sz="1800" b="0" i="0" u="none" strike="noStrike" kern="1200" baseline="0" dirty="0">
                          <a:solidFill>
                            <a:schemeClr val="dk1"/>
                          </a:solidFill>
                          <a:latin typeface="+mn-lt"/>
                          <a:ea typeface="+mn-ea"/>
                          <a:cs typeface="+mn-cs"/>
                        </a:rPr>
                        <a:t>1) </a:t>
                      </a:r>
                      <a:r>
                        <a:rPr lang="et-EE" sz="1800" b="1" i="0" u="none" strike="noStrike" kern="1200" baseline="0" dirty="0">
                          <a:solidFill>
                            <a:schemeClr val="dk1"/>
                          </a:solidFill>
                          <a:latin typeface="+mn-lt"/>
                          <a:ea typeface="+mn-ea"/>
                          <a:cs typeface="+mn-cs"/>
                        </a:rPr>
                        <a:t>Metsavennad on </a:t>
                      </a:r>
                      <a:r>
                        <a:rPr lang="et-EE" sz="1800" b="0" i="0" u="none" strike="noStrike" kern="1200" baseline="0" dirty="0">
                          <a:solidFill>
                            <a:schemeClr val="dk1"/>
                          </a:solidFill>
                          <a:latin typeface="+mn-lt"/>
                          <a:ea typeface="+mn-ea"/>
                          <a:cs typeface="+mn-cs"/>
                        </a:rPr>
                        <a:t>sõja puhkemisel </a:t>
                      </a:r>
                      <a:r>
                        <a:rPr lang="et-EE" sz="1800" b="1" i="0" u="none" strike="noStrike" kern="1200" baseline="0" dirty="0">
                          <a:solidFill>
                            <a:schemeClr val="dk1"/>
                          </a:solidFill>
                          <a:latin typeface="+mn-lt"/>
                          <a:ea typeface="+mn-ea"/>
                          <a:cs typeface="+mn-cs"/>
                        </a:rPr>
                        <a:t>valmis koondatud lahingutegevuseks</a:t>
                      </a:r>
                      <a:endParaRPr lang="et-EE" sz="2000" b="1" dirty="0"/>
                    </a:p>
                  </a:txBody>
                  <a:tcPr>
                    <a:solidFill>
                      <a:schemeClr val="bg1">
                        <a:lumMod val="75000"/>
                      </a:schemeClr>
                    </a:solidFill>
                  </a:tcPr>
                </a:tc>
                <a:tc>
                  <a:txBody>
                    <a:bodyPr/>
                    <a:lstStyle/>
                    <a:p>
                      <a:r>
                        <a:rPr lang="et-EE" sz="1800" b="0" i="0" u="none" strike="noStrike" kern="1200" baseline="0" dirty="0">
                          <a:solidFill>
                            <a:schemeClr val="dk1"/>
                          </a:solidFill>
                          <a:latin typeface="+mn-lt"/>
                          <a:ea typeface="+mn-ea"/>
                          <a:cs typeface="+mn-cs"/>
                        </a:rPr>
                        <a:t>Võime </a:t>
                      </a:r>
                      <a:r>
                        <a:rPr lang="fi-FI" sz="1800" b="1" i="0" u="none" strike="noStrike" kern="1200" baseline="0" dirty="0" err="1">
                          <a:solidFill>
                            <a:schemeClr val="dk1"/>
                          </a:solidFill>
                          <a:latin typeface="+mn-lt"/>
                          <a:ea typeface="+mn-ea"/>
                          <a:cs typeface="+mn-cs"/>
                        </a:rPr>
                        <a:t>säili</a:t>
                      </a:r>
                      <a:r>
                        <a:rPr lang="et-EE" sz="1800" b="1" i="0" u="none" strike="noStrike" kern="1200" baseline="0" dirty="0">
                          <a:solidFill>
                            <a:schemeClr val="dk1"/>
                          </a:solidFill>
                          <a:latin typeface="+mn-lt"/>
                          <a:ea typeface="+mn-ea"/>
                          <a:cs typeface="+mn-cs"/>
                        </a:rPr>
                        <a:t>ta</a:t>
                      </a:r>
                      <a:r>
                        <a:rPr lang="fi-FI" sz="1800" b="1" i="0" u="none" strike="noStrike" kern="1200" baseline="0" dirty="0" err="1">
                          <a:solidFill>
                            <a:schemeClr val="dk1"/>
                          </a:solidFill>
                          <a:latin typeface="+mn-lt"/>
                          <a:ea typeface="+mn-ea"/>
                          <a:cs typeface="+mn-cs"/>
                        </a:rPr>
                        <a:t>mine</a:t>
                      </a:r>
                      <a:r>
                        <a:rPr lang="fi-FI" sz="1800" b="1" i="0" u="none" strike="noStrike" kern="1200" baseline="0" dirty="0">
                          <a:solidFill>
                            <a:schemeClr val="dk1"/>
                          </a:solidFill>
                          <a:latin typeface="+mn-lt"/>
                          <a:ea typeface="+mn-ea"/>
                          <a:cs typeface="+mn-cs"/>
                        </a:rPr>
                        <a:t> </a:t>
                      </a:r>
                      <a:r>
                        <a:rPr lang="fi-FI" sz="1800" b="1" i="0" u="none" strike="noStrike" kern="1200" baseline="0" dirty="0" err="1">
                          <a:solidFill>
                            <a:schemeClr val="dk1"/>
                          </a:solidFill>
                          <a:latin typeface="+mn-lt"/>
                          <a:ea typeface="+mn-ea"/>
                          <a:cs typeface="+mn-cs"/>
                        </a:rPr>
                        <a:t>varjamise</a:t>
                      </a:r>
                      <a:r>
                        <a:rPr lang="fi-FI" sz="1800" b="1" i="0" u="none" strike="noStrike" kern="1200" baseline="0" dirty="0">
                          <a:solidFill>
                            <a:schemeClr val="dk1"/>
                          </a:solidFill>
                          <a:latin typeface="+mn-lt"/>
                          <a:ea typeface="+mn-ea"/>
                          <a:cs typeface="+mn-cs"/>
                        </a:rPr>
                        <a:t> </a:t>
                      </a:r>
                      <a:r>
                        <a:rPr lang="fi-FI" sz="1800" b="1" i="0" u="none" strike="noStrike" kern="1200" baseline="0" dirty="0" err="1">
                          <a:solidFill>
                            <a:schemeClr val="dk1"/>
                          </a:solidFill>
                          <a:latin typeface="+mn-lt"/>
                          <a:ea typeface="+mn-ea"/>
                          <a:cs typeface="+mn-cs"/>
                        </a:rPr>
                        <a:t>teel</a:t>
                      </a:r>
                      <a:endParaRPr lang="fi-FI" sz="1800" b="1" i="0" u="none" strike="noStrike" kern="1200" baseline="0" dirty="0">
                        <a:solidFill>
                          <a:schemeClr val="dk1"/>
                        </a:solidFill>
                        <a:latin typeface="+mn-lt"/>
                        <a:ea typeface="+mn-ea"/>
                        <a:cs typeface="+mn-cs"/>
                      </a:endParaRPr>
                    </a:p>
                    <a:p>
                      <a:r>
                        <a:rPr lang="et-EE" sz="1800" b="0" i="0" u="none" strike="noStrike" kern="1200" baseline="0" dirty="0">
                          <a:solidFill>
                            <a:schemeClr val="dk1"/>
                          </a:solidFill>
                          <a:latin typeface="+mn-lt"/>
                          <a:ea typeface="+mn-ea"/>
                          <a:cs typeface="+mn-cs"/>
                        </a:rPr>
                        <a:t>Luuakse</a:t>
                      </a:r>
                      <a:r>
                        <a:rPr lang="fi-FI" sz="1800" b="0" i="0" u="none" strike="noStrike" kern="1200" baseline="0" dirty="0">
                          <a:solidFill>
                            <a:schemeClr val="dk1"/>
                          </a:solidFill>
                          <a:latin typeface="+mn-lt"/>
                          <a:ea typeface="+mn-ea"/>
                          <a:cs typeface="+mn-cs"/>
                        </a:rPr>
                        <a:t> </a:t>
                      </a:r>
                      <a:r>
                        <a:rPr lang="fi-FI" sz="1800" b="1" i="0" u="none" strike="noStrike" kern="1200" baseline="0" dirty="0">
                          <a:solidFill>
                            <a:schemeClr val="dk1"/>
                          </a:solidFill>
                          <a:latin typeface="+mn-lt"/>
                          <a:ea typeface="+mn-ea"/>
                          <a:cs typeface="+mn-cs"/>
                        </a:rPr>
                        <a:t>kontakt</a:t>
                      </a:r>
                      <a:r>
                        <a:rPr lang="et-EE" sz="1800" b="1" i="0" u="none" strike="noStrike" kern="1200" baseline="0" dirty="0">
                          <a:solidFill>
                            <a:schemeClr val="dk1"/>
                          </a:solidFill>
                          <a:latin typeface="+mn-lt"/>
                          <a:ea typeface="+mn-ea"/>
                          <a:cs typeface="+mn-cs"/>
                        </a:rPr>
                        <a:t>e </a:t>
                      </a:r>
                      <a:r>
                        <a:rPr lang="et-EE" sz="1800" b="0" i="0" u="none" strike="noStrike" kern="1200" baseline="0" dirty="0">
                          <a:solidFill>
                            <a:schemeClr val="dk1"/>
                          </a:solidFill>
                          <a:latin typeface="+mn-lt"/>
                          <a:ea typeface="+mn-ea"/>
                          <a:cs typeface="+mn-cs"/>
                        </a:rPr>
                        <a:t>erinevate gruppidega</a:t>
                      </a:r>
                    </a:p>
                    <a:p>
                      <a:r>
                        <a:rPr lang="fi-FI" sz="1800" b="1" i="0" u="none" strike="noStrike" kern="1200" baseline="0" dirty="0">
                          <a:solidFill>
                            <a:schemeClr val="dk1"/>
                          </a:solidFill>
                          <a:latin typeface="+mn-lt"/>
                          <a:ea typeface="+mn-ea"/>
                          <a:cs typeface="+mn-cs"/>
                        </a:rPr>
                        <a:t>Varustamine</a:t>
                      </a:r>
                      <a:r>
                        <a:rPr lang="fi-FI" sz="1800" b="0" i="0" u="none" strike="noStrike" kern="1200" baseline="0" dirty="0">
                          <a:solidFill>
                            <a:schemeClr val="dk1"/>
                          </a:solidFill>
                          <a:latin typeface="+mn-lt"/>
                          <a:ea typeface="+mn-ea"/>
                          <a:cs typeface="+mn-cs"/>
                        </a:rPr>
                        <a:t> </a:t>
                      </a:r>
                      <a:r>
                        <a:rPr lang="fi-FI" sz="1800" b="1" i="0" u="none" strike="noStrike" kern="1200" baseline="0" dirty="0" err="1">
                          <a:solidFill>
                            <a:schemeClr val="dk1"/>
                          </a:solidFill>
                          <a:latin typeface="+mn-lt"/>
                          <a:ea typeface="+mn-ea"/>
                          <a:cs typeface="+mn-cs"/>
                        </a:rPr>
                        <a:t>toetajate</a:t>
                      </a:r>
                      <a:r>
                        <a:rPr lang="fi-FI" sz="1800" b="0" i="0" u="none" strike="noStrike" kern="1200" baseline="0" dirty="0">
                          <a:solidFill>
                            <a:schemeClr val="dk1"/>
                          </a:solidFill>
                          <a:latin typeface="+mn-lt"/>
                          <a:ea typeface="+mn-ea"/>
                          <a:cs typeface="+mn-cs"/>
                        </a:rPr>
                        <a:t> </a:t>
                      </a:r>
                      <a:r>
                        <a:rPr lang="fi-FI" sz="1800" b="0" i="0" u="none" strike="noStrike" kern="1200" baseline="0" dirty="0" err="1">
                          <a:solidFill>
                            <a:schemeClr val="dk1"/>
                          </a:solidFill>
                          <a:latin typeface="+mn-lt"/>
                          <a:ea typeface="+mn-ea"/>
                          <a:cs typeface="+mn-cs"/>
                        </a:rPr>
                        <a:t>abil</a:t>
                      </a:r>
                      <a:r>
                        <a:rPr lang="fi-FI" sz="1800" b="0" i="0" u="none" strike="noStrike" kern="1200" baseline="0" dirty="0">
                          <a:solidFill>
                            <a:schemeClr val="dk1"/>
                          </a:solidFill>
                          <a:latin typeface="+mn-lt"/>
                          <a:ea typeface="+mn-ea"/>
                          <a:cs typeface="+mn-cs"/>
                        </a:rPr>
                        <a:t> ja </a:t>
                      </a:r>
                      <a:r>
                        <a:rPr lang="fi-FI" sz="1800" b="1" i="0" u="none" strike="noStrike" kern="1200" baseline="0" dirty="0" err="1">
                          <a:solidFill>
                            <a:schemeClr val="dk1"/>
                          </a:solidFill>
                          <a:latin typeface="+mn-lt"/>
                          <a:ea typeface="+mn-ea"/>
                          <a:cs typeface="+mn-cs"/>
                        </a:rPr>
                        <a:t>rekvireerimise</a:t>
                      </a:r>
                      <a:r>
                        <a:rPr lang="et-EE" sz="1800" b="1" i="0" u="none" strike="noStrike" kern="1200" baseline="0" dirty="0" err="1">
                          <a:solidFill>
                            <a:schemeClr val="dk1"/>
                          </a:solidFill>
                          <a:latin typeface="+mn-lt"/>
                          <a:ea typeface="+mn-ea"/>
                          <a:cs typeface="+mn-cs"/>
                        </a:rPr>
                        <a:t>ga</a:t>
                      </a:r>
                      <a:r>
                        <a:rPr lang="et-EE" sz="1800" b="1" i="0" u="none" strike="noStrike" kern="1200" baseline="0" dirty="0">
                          <a:solidFill>
                            <a:schemeClr val="dk1"/>
                          </a:solidFill>
                          <a:latin typeface="+mn-lt"/>
                          <a:ea typeface="+mn-ea"/>
                          <a:cs typeface="+mn-cs"/>
                        </a:rPr>
                        <a:t> </a:t>
                      </a:r>
                      <a:endParaRPr lang="fi-FI" sz="1800" b="1" i="0" u="none" strike="noStrike" kern="1200" baseline="0" dirty="0">
                        <a:solidFill>
                          <a:schemeClr val="dk1"/>
                        </a:solidFill>
                        <a:latin typeface="+mn-lt"/>
                        <a:ea typeface="+mn-ea"/>
                        <a:cs typeface="+mn-cs"/>
                      </a:endParaRPr>
                    </a:p>
                    <a:p>
                      <a:r>
                        <a:rPr lang="et-EE" sz="1800" b="1" i="0" u="none" strike="noStrike" kern="1200" baseline="0" dirty="0">
                          <a:solidFill>
                            <a:schemeClr val="dk1"/>
                          </a:solidFill>
                          <a:latin typeface="+mn-lt"/>
                          <a:ea typeface="+mn-ea"/>
                          <a:cs typeface="+mn-cs"/>
                        </a:rPr>
                        <a:t>Selgestruktuurilise</a:t>
                      </a:r>
                      <a:r>
                        <a:rPr lang="et-EE" sz="1800" b="0" i="0" u="none" strike="noStrike" kern="1200" baseline="0" dirty="0">
                          <a:solidFill>
                            <a:schemeClr val="dk1"/>
                          </a:solidFill>
                          <a:latin typeface="+mn-lt"/>
                          <a:ea typeface="+mn-ea"/>
                          <a:cs typeface="+mn-cs"/>
                        </a:rPr>
                        <a:t> </a:t>
                      </a:r>
                      <a:r>
                        <a:rPr lang="et-EE" sz="1800" b="1" i="0" u="none" strike="noStrike" kern="1200" baseline="0" dirty="0">
                          <a:solidFill>
                            <a:schemeClr val="dk1"/>
                          </a:solidFill>
                          <a:latin typeface="+mn-lt"/>
                          <a:ea typeface="+mn-ea"/>
                          <a:cs typeface="+mn-cs"/>
                        </a:rPr>
                        <a:t>organisatsiooni</a:t>
                      </a:r>
                      <a:r>
                        <a:rPr lang="et-EE" sz="1800" b="0" i="0" u="none" strike="noStrike" kern="1200" baseline="0" dirty="0">
                          <a:solidFill>
                            <a:schemeClr val="dk1"/>
                          </a:solidFill>
                          <a:latin typeface="+mn-lt"/>
                          <a:ea typeface="+mn-ea"/>
                          <a:cs typeface="+mn-cs"/>
                        </a:rPr>
                        <a:t> </a:t>
                      </a:r>
                      <a:r>
                        <a:rPr lang="et-EE" sz="1800" b="1" i="0" u="none" strike="noStrike" kern="1200" baseline="0" dirty="0">
                          <a:solidFill>
                            <a:schemeClr val="dk1"/>
                          </a:solidFill>
                          <a:latin typeface="+mn-lt"/>
                          <a:ea typeface="+mn-ea"/>
                          <a:cs typeface="+mn-cs"/>
                        </a:rPr>
                        <a:t>vältimine</a:t>
                      </a:r>
                      <a:r>
                        <a:rPr lang="et-EE" sz="1800" b="0" i="0" u="none" strike="noStrike" kern="1200" baseline="0" dirty="0">
                          <a:solidFill>
                            <a:schemeClr val="dk1"/>
                          </a:solidFill>
                          <a:latin typeface="+mn-lt"/>
                          <a:ea typeface="+mn-ea"/>
                          <a:cs typeface="+mn-cs"/>
                        </a:rPr>
                        <a:t> julgeoleku huvides</a:t>
                      </a:r>
                    </a:p>
                    <a:p>
                      <a:r>
                        <a:rPr lang="et-EE" sz="1800" b="1" i="0" u="none" strike="noStrike" kern="1200" baseline="0" dirty="0">
                          <a:solidFill>
                            <a:schemeClr val="dk1"/>
                          </a:solidFill>
                          <a:latin typeface="+mn-lt"/>
                          <a:ea typeface="+mn-ea"/>
                          <a:cs typeface="+mn-cs"/>
                        </a:rPr>
                        <a:t>Pikaajalised tegevusjuhised </a:t>
                      </a:r>
                      <a:r>
                        <a:rPr lang="et-EE" sz="1800" b="0" i="0" u="none" strike="noStrike" kern="1200" baseline="0" dirty="0">
                          <a:solidFill>
                            <a:schemeClr val="dk1"/>
                          </a:solidFill>
                          <a:latin typeface="+mn-lt"/>
                          <a:ea typeface="+mn-ea"/>
                          <a:cs typeface="+mn-cs"/>
                        </a:rPr>
                        <a:t>tegevuse </a:t>
                      </a:r>
                      <a:r>
                        <a:rPr lang="et-EE" sz="1800" b="0" i="0" u="none" strike="noStrike" kern="1200" baseline="0" dirty="0" err="1">
                          <a:solidFill>
                            <a:schemeClr val="dk1"/>
                          </a:solidFill>
                          <a:latin typeface="+mn-lt"/>
                          <a:ea typeface="+mn-ea"/>
                          <a:cs typeface="+mn-cs"/>
                        </a:rPr>
                        <a:t>samakõlastamiseks</a:t>
                      </a:r>
                      <a:endParaRPr lang="et-EE" sz="1800" dirty="0"/>
                    </a:p>
                  </a:txBody>
                  <a:tcPr>
                    <a:solidFill>
                      <a:schemeClr val="bg1">
                        <a:lumMod val="75000"/>
                      </a:schemeClr>
                    </a:solidFill>
                  </a:tcPr>
                </a:tc>
                <a:tc>
                  <a:txBody>
                    <a:bodyPr/>
                    <a:lstStyle/>
                    <a:p>
                      <a:r>
                        <a:rPr lang="et-EE" sz="1800" b="0" i="0" u="none" strike="noStrike" kern="1200" baseline="0" dirty="0">
                          <a:solidFill>
                            <a:schemeClr val="dk1"/>
                          </a:solidFill>
                          <a:latin typeface="+mn-lt"/>
                          <a:ea typeface="+mn-ea"/>
                          <a:cs typeface="+mn-cs"/>
                        </a:rPr>
                        <a:t>Olemasolevad </a:t>
                      </a:r>
                      <a:r>
                        <a:rPr lang="et-EE" sz="1800" b="1" i="0" u="none" strike="noStrike" kern="1200" baseline="0" dirty="0">
                          <a:solidFill>
                            <a:schemeClr val="dk1"/>
                          </a:solidFill>
                          <a:latin typeface="+mn-lt"/>
                          <a:ea typeface="+mn-ea"/>
                          <a:cs typeface="+mn-cs"/>
                        </a:rPr>
                        <a:t>metsavennad</a:t>
                      </a:r>
                    </a:p>
                    <a:p>
                      <a:r>
                        <a:rPr lang="et-EE" sz="1800" b="1" i="0" u="none" strike="noStrike" kern="1200" baseline="0" dirty="0">
                          <a:solidFill>
                            <a:schemeClr val="dk1"/>
                          </a:solidFill>
                          <a:latin typeface="+mn-lt"/>
                          <a:ea typeface="+mn-ea"/>
                          <a:cs typeface="+mn-cs"/>
                        </a:rPr>
                        <a:t>Maastik</a:t>
                      </a:r>
                      <a:r>
                        <a:rPr lang="et-EE" sz="1800" b="0" i="0" u="none" strike="noStrike" kern="1200" baseline="0" dirty="0">
                          <a:solidFill>
                            <a:schemeClr val="dk1"/>
                          </a:solidFill>
                          <a:latin typeface="+mn-lt"/>
                          <a:ea typeface="+mn-ea"/>
                          <a:cs typeface="+mn-cs"/>
                        </a:rPr>
                        <a:t> väljaspool asustatud punkte.</a:t>
                      </a:r>
                    </a:p>
                    <a:p>
                      <a:r>
                        <a:rPr lang="et-EE" sz="1800" b="1" i="0" u="none" strike="noStrike" kern="1200" baseline="0" dirty="0">
                          <a:solidFill>
                            <a:schemeClr val="dk1"/>
                          </a:solidFill>
                          <a:latin typeface="+mn-lt"/>
                          <a:ea typeface="+mn-ea"/>
                          <a:cs typeface="+mn-cs"/>
                        </a:rPr>
                        <a:t>Kontaktisikud</a:t>
                      </a:r>
                      <a:r>
                        <a:rPr lang="et-EE" sz="1800" b="0" i="0" u="none" strike="noStrike" kern="1200" baseline="0" dirty="0">
                          <a:solidFill>
                            <a:schemeClr val="dk1"/>
                          </a:solidFill>
                          <a:latin typeface="+mn-lt"/>
                          <a:ea typeface="+mn-ea"/>
                          <a:cs typeface="+mn-cs"/>
                        </a:rPr>
                        <a:t> erinevate gruppide vahel</a:t>
                      </a:r>
                    </a:p>
                    <a:p>
                      <a:r>
                        <a:rPr lang="et-EE" sz="1800" b="1" i="0" u="none" strike="noStrike" kern="1200" baseline="0" dirty="0">
                          <a:solidFill>
                            <a:schemeClr val="dk1"/>
                          </a:solidFill>
                          <a:latin typeface="+mn-lt"/>
                          <a:ea typeface="+mn-ea"/>
                          <a:cs typeface="+mn-cs"/>
                        </a:rPr>
                        <a:t>Toetajad</a:t>
                      </a:r>
                      <a:r>
                        <a:rPr lang="et-EE" sz="1800" b="0" i="0" u="none" strike="noStrike" kern="1200" baseline="0" dirty="0">
                          <a:solidFill>
                            <a:schemeClr val="dk1"/>
                          </a:solidFill>
                          <a:latin typeface="+mn-lt"/>
                          <a:ea typeface="+mn-ea"/>
                          <a:cs typeface="+mn-cs"/>
                        </a:rPr>
                        <a:t> kohalike elanike näol</a:t>
                      </a:r>
                    </a:p>
                    <a:p>
                      <a:r>
                        <a:rPr lang="et-EE" sz="1800" b="1" i="0" u="none" strike="noStrike" kern="1200" baseline="0" dirty="0">
                          <a:solidFill>
                            <a:schemeClr val="dk1"/>
                          </a:solidFill>
                          <a:latin typeface="+mn-lt"/>
                          <a:ea typeface="+mn-ea"/>
                          <a:cs typeface="+mn-cs"/>
                        </a:rPr>
                        <a:t>Riigiasutused</a:t>
                      </a:r>
                    </a:p>
                    <a:p>
                      <a:r>
                        <a:rPr lang="fi-FI" sz="1800" b="0" i="0" u="none" strike="noStrike" kern="1200" baseline="0" dirty="0" err="1">
                          <a:solidFill>
                            <a:schemeClr val="dk1"/>
                          </a:solidFill>
                          <a:latin typeface="+mn-lt"/>
                          <a:ea typeface="+mn-ea"/>
                          <a:cs typeface="+mn-cs"/>
                        </a:rPr>
                        <a:t>Metsavendade</a:t>
                      </a:r>
                      <a:r>
                        <a:rPr lang="fi-FI" sz="1800" b="0" i="0" u="none" strike="noStrike" kern="1200" baseline="0" dirty="0">
                          <a:solidFill>
                            <a:schemeClr val="dk1"/>
                          </a:solidFill>
                          <a:latin typeface="+mn-lt"/>
                          <a:ea typeface="+mn-ea"/>
                          <a:cs typeface="+mn-cs"/>
                        </a:rPr>
                        <a:t> </a:t>
                      </a:r>
                      <a:r>
                        <a:rPr lang="fi-FI" sz="1800" b="1" i="0" u="none" strike="noStrike" kern="1200" baseline="0" dirty="0" err="1">
                          <a:solidFill>
                            <a:schemeClr val="dk1"/>
                          </a:solidFill>
                          <a:latin typeface="+mn-lt"/>
                          <a:ea typeface="+mn-ea"/>
                          <a:cs typeface="+mn-cs"/>
                        </a:rPr>
                        <a:t>distsipliin</a:t>
                      </a:r>
                      <a:r>
                        <a:rPr lang="fi-FI" sz="1800" b="0" i="0" u="none" strike="noStrike" kern="1200" baseline="0" dirty="0">
                          <a:solidFill>
                            <a:schemeClr val="dk1"/>
                          </a:solidFill>
                          <a:latin typeface="+mn-lt"/>
                          <a:ea typeface="+mn-ea"/>
                          <a:cs typeface="+mn-cs"/>
                        </a:rPr>
                        <a:t> ja </a:t>
                      </a:r>
                      <a:r>
                        <a:rPr lang="fi-FI" sz="1800" b="1" i="0" u="none" strike="noStrike" kern="1200" baseline="0" dirty="0" err="1">
                          <a:solidFill>
                            <a:schemeClr val="dk1"/>
                          </a:solidFill>
                          <a:latin typeface="+mn-lt"/>
                          <a:ea typeface="+mn-ea"/>
                          <a:cs typeface="+mn-cs"/>
                        </a:rPr>
                        <a:t>moraal</a:t>
                      </a:r>
                      <a:endParaRPr lang="et-EE" sz="1800" b="1" dirty="0"/>
                    </a:p>
                  </a:txBody>
                  <a:tcPr>
                    <a:solidFill>
                      <a:schemeClr val="bg1">
                        <a:lumMod val="75000"/>
                      </a:schemeClr>
                    </a:solidFill>
                  </a:tcPr>
                </a:tc>
                <a:extLst>
                  <a:ext uri="{0D108BD9-81ED-4DB2-BD59-A6C34878D82A}">
                    <a16:rowId xmlns:a16="http://schemas.microsoft.com/office/drawing/2014/main" val="10001"/>
                  </a:ext>
                </a:extLst>
              </a:tr>
              <a:tr h="1701298">
                <a:tc>
                  <a:txBody>
                    <a:bodyPr/>
                    <a:lstStyle/>
                    <a:p>
                      <a:r>
                        <a:rPr lang="et-EE" sz="1800" b="0" i="0" u="none" strike="noStrike" kern="1200" baseline="0" dirty="0">
                          <a:solidFill>
                            <a:schemeClr val="dk1"/>
                          </a:solidFill>
                          <a:latin typeface="+mn-lt"/>
                          <a:ea typeface="+mn-ea"/>
                          <a:cs typeface="+mn-cs"/>
                        </a:rPr>
                        <a:t>2) Eesti </a:t>
                      </a:r>
                      <a:r>
                        <a:rPr lang="et-EE" sz="1800" b="1" i="0" u="none" strike="noStrike" kern="1200" baseline="0" dirty="0">
                          <a:solidFill>
                            <a:schemeClr val="dk1"/>
                          </a:solidFill>
                          <a:latin typeface="+mn-lt"/>
                          <a:ea typeface="+mn-ea"/>
                          <a:cs typeface="+mn-cs"/>
                        </a:rPr>
                        <a:t>elanikkonda on võimalik</a:t>
                      </a:r>
                    </a:p>
                    <a:p>
                      <a:r>
                        <a:rPr lang="et-EE" sz="1800" b="1" i="0" u="none" strike="noStrike" kern="1200" baseline="0" dirty="0">
                          <a:solidFill>
                            <a:schemeClr val="dk1"/>
                          </a:solidFill>
                          <a:latin typeface="+mn-lt"/>
                          <a:ea typeface="+mn-ea"/>
                          <a:cs typeface="+mn-cs"/>
                        </a:rPr>
                        <a:t>mobiliseerida </a:t>
                      </a:r>
                      <a:r>
                        <a:rPr lang="et-EE" sz="1800" b="0" i="0" u="none" strike="noStrike" kern="1200" baseline="0" dirty="0">
                          <a:solidFill>
                            <a:schemeClr val="dk1"/>
                          </a:solidFill>
                          <a:latin typeface="+mn-lt"/>
                          <a:ea typeface="+mn-ea"/>
                          <a:cs typeface="+mn-cs"/>
                        </a:rPr>
                        <a:t>alates sõja puhkemise hetkest, </a:t>
                      </a:r>
                      <a:r>
                        <a:rPr lang="et-EE" sz="1800" b="1" i="0" u="none" strike="noStrike" kern="1200" baseline="0" dirty="0">
                          <a:solidFill>
                            <a:schemeClr val="dk1"/>
                          </a:solidFill>
                          <a:latin typeface="+mn-lt"/>
                          <a:ea typeface="+mn-ea"/>
                          <a:cs typeface="+mn-cs"/>
                        </a:rPr>
                        <a:t>takistades</a:t>
                      </a:r>
                      <a:r>
                        <a:rPr lang="et-EE" sz="1800" b="0" i="0" u="none" strike="noStrike" kern="1200" baseline="0" dirty="0">
                          <a:solidFill>
                            <a:schemeClr val="dk1"/>
                          </a:solidFill>
                          <a:latin typeface="+mn-lt"/>
                          <a:ea typeface="+mn-ea"/>
                          <a:cs typeface="+mn-cs"/>
                        </a:rPr>
                        <a:t> samal ajal </a:t>
                      </a:r>
                      <a:r>
                        <a:rPr lang="et-EE" sz="1800" b="1" i="0" u="none" strike="noStrike" kern="1200" baseline="0" dirty="0">
                          <a:solidFill>
                            <a:schemeClr val="dk1"/>
                          </a:solidFill>
                          <a:latin typeface="+mn-lt"/>
                          <a:ea typeface="+mn-ea"/>
                          <a:cs typeface="+mn-cs"/>
                        </a:rPr>
                        <a:t>NL</a:t>
                      </a:r>
                    </a:p>
                    <a:p>
                      <a:r>
                        <a:rPr lang="et-EE" sz="1800" b="1" i="0" u="none" strike="noStrike" kern="1200" baseline="0" dirty="0">
                          <a:solidFill>
                            <a:schemeClr val="dk1"/>
                          </a:solidFill>
                          <a:latin typeface="+mn-lt"/>
                          <a:ea typeface="+mn-ea"/>
                          <a:cs typeface="+mn-cs"/>
                        </a:rPr>
                        <a:t>mobilisatsiooni.</a:t>
                      </a:r>
                      <a:endParaRPr lang="et-EE" sz="2000" b="1" dirty="0"/>
                    </a:p>
                  </a:txBody>
                  <a:tcPr/>
                </a:tc>
                <a:tc>
                  <a:txBody>
                    <a:bodyPr/>
                    <a:lstStyle/>
                    <a:p>
                      <a:r>
                        <a:rPr lang="et-EE" sz="1800" b="1" i="0" u="none" strike="noStrike" kern="1200" baseline="0" dirty="0">
                          <a:solidFill>
                            <a:schemeClr val="dk1"/>
                          </a:solidFill>
                          <a:latin typeface="+mn-lt"/>
                          <a:ea typeface="+mn-ea"/>
                          <a:cs typeface="+mn-cs"/>
                        </a:rPr>
                        <a:t>Infooperatsioonid</a:t>
                      </a:r>
                      <a:r>
                        <a:rPr lang="et-EE" sz="1800" b="0" i="0" u="none" strike="noStrike" kern="1200" baseline="0" dirty="0">
                          <a:solidFill>
                            <a:schemeClr val="dk1"/>
                          </a:solidFill>
                          <a:latin typeface="+mn-lt"/>
                          <a:ea typeface="+mn-ea"/>
                          <a:cs typeface="+mn-cs"/>
                        </a:rPr>
                        <a:t> </a:t>
                      </a:r>
                    </a:p>
                    <a:p>
                      <a:r>
                        <a:rPr lang="et-EE" sz="1800" b="1" i="0" u="none" strike="noStrike" kern="1200" baseline="0" dirty="0">
                          <a:solidFill>
                            <a:schemeClr val="dk1"/>
                          </a:solidFill>
                          <a:latin typeface="+mn-lt"/>
                          <a:ea typeface="+mn-ea"/>
                          <a:cs typeface="+mn-cs"/>
                        </a:rPr>
                        <a:t>Elanikkonna huvidega </a:t>
                      </a:r>
                      <a:r>
                        <a:rPr lang="et-EE" sz="1800" b="0" i="0" u="none" strike="noStrike" kern="1200" baseline="0" dirty="0">
                          <a:solidFill>
                            <a:schemeClr val="dk1"/>
                          </a:solidFill>
                          <a:latin typeface="+mn-lt"/>
                          <a:ea typeface="+mn-ea"/>
                          <a:cs typeface="+mn-cs"/>
                        </a:rPr>
                        <a:t>arvestamine</a:t>
                      </a:r>
                    </a:p>
                    <a:p>
                      <a:r>
                        <a:rPr lang="et-EE" sz="1800" b="0" i="0" u="none" strike="noStrike" kern="1200" baseline="0" dirty="0">
                          <a:solidFill>
                            <a:schemeClr val="dk1"/>
                          </a:solidFill>
                          <a:latin typeface="+mn-lt"/>
                          <a:ea typeface="+mn-ea"/>
                          <a:cs typeface="+mn-cs"/>
                        </a:rPr>
                        <a:t>Oma </a:t>
                      </a:r>
                      <a:r>
                        <a:rPr lang="et-EE" sz="1800" b="1" i="0" u="none" strike="noStrike" kern="1200" baseline="0" dirty="0">
                          <a:solidFill>
                            <a:schemeClr val="dk1"/>
                          </a:solidFill>
                          <a:latin typeface="+mn-lt"/>
                          <a:ea typeface="+mn-ea"/>
                          <a:cs typeface="+mn-cs"/>
                        </a:rPr>
                        <a:t>eesmärkide kinnitamine </a:t>
                      </a:r>
                      <a:r>
                        <a:rPr lang="et-EE" sz="1800" b="0" i="0" u="none" strike="noStrike" kern="1200" baseline="0" dirty="0">
                          <a:solidFill>
                            <a:schemeClr val="dk1"/>
                          </a:solidFill>
                          <a:latin typeface="+mn-lt"/>
                          <a:ea typeface="+mn-ea"/>
                          <a:cs typeface="+mn-cs"/>
                        </a:rPr>
                        <a:t>tegudega.  </a:t>
                      </a:r>
                    </a:p>
                    <a:p>
                      <a:r>
                        <a:rPr lang="fi-FI" sz="1800" b="0" i="0" u="none" strike="noStrike" kern="1200" baseline="0" dirty="0" err="1">
                          <a:solidFill>
                            <a:schemeClr val="dk1"/>
                          </a:solidFill>
                          <a:latin typeface="+mn-lt"/>
                          <a:ea typeface="+mn-ea"/>
                          <a:cs typeface="+mn-cs"/>
                        </a:rPr>
                        <a:t>Mobilisatsiooniks</a:t>
                      </a:r>
                      <a:r>
                        <a:rPr lang="fi-FI" sz="1800" b="0" i="0" u="none" strike="noStrike" kern="1200" baseline="0" dirty="0">
                          <a:solidFill>
                            <a:schemeClr val="dk1"/>
                          </a:solidFill>
                          <a:latin typeface="+mn-lt"/>
                          <a:ea typeface="+mn-ea"/>
                          <a:cs typeface="+mn-cs"/>
                        </a:rPr>
                        <a:t> </a:t>
                      </a:r>
                      <a:r>
                        <a:rPr lang="fi-FI" sz="1800" b="0" i="0" u="none" strike="noStrike" kern="1200" baseline="0" dirty="0" err="1">
                          <a:solidFill>
                            <a:schemeClr val="dk1"/>
                          </a:solidFill>
                          <a:latin typeface="+mn-lt"/>
                          <a:ea typeface="+mn-ea"/>
                          <a:cs typeface="+mn-cs"/>
                        </a:rPr>
                        <a:t>sobiva</a:t>
                      </a:r>
                      <a:r>
                        <a:rPr lang="fi-FI" sz="1800" b="0" i="0" u="none" strike="noStrike" kern="1200" baseline="0" dirty="0">
                          <a:solidFill>
                            <a:schemeClr val="dk1"/>
                          </a:solidFill>
                          <a:latin typeface="+mn-lt"/>
                          <a:ea typeface="+mn-ea"/>
                          <a:cs typeface="+mn-cs"/>
                        </a:rPr>
                        <a:t> </a:t>
                      </a:r>
                      <a:r>
                        <a:rPr lang="fi-FI" sz="1800" b="1" i="0" u="none" strike="noStrike" kern="1200" baseline="0" dirty="0" err="1">
                          <a:solidFill>
                            <a:schemeClr val="dk1"/>
                          </a:solidFill>
                          <a:latin typeface="+mn-lt"/>
                          <a:ea typeface="+mn-ea"/>
                          <a:cs typeface="+mn-cs"/>
                        </a:rPr>
                        <a:t>elanikkonna</a:t>
                      </a:r>
                      <a:r>
                        <a:rPr lang="fi-FI" sz="1800" b="1" i="0" u="none" strike="noStrike" kern="1200" baseline="0" dirty="0">
                          <a:solidFill>
                            <a:schemeClr val="dk1"/>
                          </a:solidFill>
                          <a:latin typeface="+mn-lt"/>
                          <a:ea typeface="+mn-ea"/>
                          <a:cs typeface="+mn-cs"/>
                        </a:rPr>
                        <a:t> </a:t>
                      </a:r>
                      <a:r>
                        <a:rPr lang="fi-FI" sz="1800" b="1" i="0" u="none" strike="noStrike" kern="1200" baseline="0" dirty="0" err="1">
                          <a:solidFill>
                            <a:schemeClr val="dk1"/>
                          </a:solidFill>
                          <a:latin typeface="+mn-lt"/>
                          <a:ea typeface="+mn-ea"/>
                          <a:cs typeface="+mn-cs"/>
                        </a:rPr>
                        <a:t>selgitamine</a:t>
                      </a:r>
                      <a:r>
                        <a:rPr lang="et-EE" sz="1800" b="1" i="0" u="none" strike="noStrike" kern="1200" baseline="0" dirty="0">
                          <a:solidFill>
                            <a:schemeClr val="dk1"/>
                          </a:solidFill>
                          <a:latin typeface="+mn-lt"/>
                          <a:ea typeface="+mn-ea"/>
                          <a:cs typeface="+mn-cs"/>
                        </a:rPr>
                        <a:t> </a:t>
                      </a:r>
                    </a:p>
                    <a:p>
                      <a:r>
                        <a:rPr lang="fi-FI" sz="1800" b="0" i="0" u="none" strike="noStrike" kern="1200" baseline="0" dirty="0" err="1">
                          <a:solidFill>
                            <a:schemeClr val="dk1"/>
                          </a:solidFill>
                          <a:latin typeface="+mn-lt"/>
                          <a:ea typeface="+mn-ea"/>
                          <a:cs typeface="+mn-cs"/>
                        </a:rPr>
                        <a:t>Mobiliseeritava</a:t>
                      </a:r>
                      <a:r>
                        <a:rPr lang="fi-FI" sz="1800" b="0" i="0" u="none" strike="noStrike" kern="1200" baseline="0" dirty="0">
                          <a:solidFill>
                            <a:schemeClr val="dk1"/>
                          </a:solidFill>
                          <a:latin typeface="+mn-lt"/>
                          <a:ea typeface="+mn-ea"/>
                          <a:cs typeface="+mn-cs"/>
                        </a:rPr>
                        <a:t> </a:t>
                      </a:r>
                      <a:r>
                        <a:rPr lang="fi-FI" sz="1800" b="1" i="0" u="none" strike="noStrike" kern="1200" baseline="0" dirty="0" err="1">
                          <a:solidFill>
                            <a:schemeClr val="dk1"/>
                          </a:solidFill>
                          <a:latin typeface="+mn-lt"/>
                          <a:ea typeface="+mn-ea"/>
                          <a:cs typeface="+mn-cs"/>
                        </a:rPr>
                        <a:t>elanikkonna</a:t>
                      </a:r>
                      <a:r>
                        <a:rPr lang="fi-FI" sz="1800" b="1" i="0" u="none" strike="noStrike" kern="1200" baseline="0" dirty="0">
                          <a:solidFill>
                            <a:schemeClr val="dk1"/>
                          </a:solidFill>
                          <a:latin typeface="+mn-lt"/>
                          <a:ea typeface="+mn-ea"/>
                          <a:cs typeface="+mn-cs"/>
                        </a:rPr>
                        <a:t> </a:t>
                      </a:r>
                      <a:r>
                        <a:rPr lang="fi-FI" sz="1800" b="1" i="0" u="none" strike="noStrike" kern="1200" baseline="0" dirty="0" err="1">
                          <a:solidFill>
                            <a:schemeClr val="dk1"/>
                          </a:solidFill>
                          <a:latin typeface="+mn-lt"/>
                          <a:ea typeface="+mn-ea"/>
                          <a:cs typeface="+mn-cs"/>
                        </a:rPr>
                        <a:t>relvastamine</a:t>
                      </a:r>
                      <a:r>
                        <a:rPr lang="fi-FI" sz="1800" b="1" i="0" u="none" strike="noStrike" kern="1200" baseline="0" dirty="0">
                          <a:solidFill>
                            <a:schemeClr val="dk1"/>
                          </a:solidFill>
                          <a:latin typeface="+mn-lt"/>
                          <a:ea typeface="+mn-ea"/>
                          <a:cs typeface="+mn-cs"/>
                        </a:rPr>
                        <a:t> </a:t>
                      </a:r>
                      <a:r>
                        <a:rPr lang="fi-FI" sz="1800" b="0" i="0" u="none" strike="noStrike" kern="1200" baseline="0" dirty="0" err="1">
                          <a:solidFill>
                            <a:schemeClr val="dk1"/>
                          </a:solidFill>
                          <a:latin typeface="+mn-lt"/>
                          <a:ea typeface="+mn-ea"/>
                          <a:cs typeface="+mn-cs"/>
                        </a:rPr>
                        <a:t>lääneriikide</a:t>
                      </a:r>
                      <a:r>
                        <a:rPr lang="et-EE" sz="1800" b="0" i="0" u="none" strike="noStrike" kern="1200" baseline="0" dirty="0">
                          <a:solidFill>
                            <a:schemeClr val="dk1"/>
                          </a:solidFill>
                          <a:latin typeface="+mn-lt"/>
                          <a:ea typeface="+mn-ea"/>
                          <a:cs typeface="+mn-cs"/>
                        </a:rPr>
                        <a:t> abiga.</a:t>
                      </a:r>
                      <a:endParaRPr lang="et-EE" sz="1800" dirty="0"/>
                    </a:p>
                  </a:txBody>
                  <a:tcPr/>
                </a:tc>
                <a:tc>
                  <a:txBody>
                    <a:bodyPr/>
                    <a:lstStyle/>
                    <a:p>
                      <a:r>
                        <a:rPr lang="et-EE" sz="1800" b="1" i="0" u="none" strike="noStrike" kern="1200" baseline="0" dirty="0">
                          <a:solidFill>
                            <a:schemeClr val="dk1"/>
                          </a:solidFill>
                          <a:latin typeface="+mn-lt"/>
                          <a:ea typeface="+mn-ea"/>
                          <a:cs typeface="+mn-cs"/>
                        </a:rPr>
                        <a:t>Lendlehed</a:t>
                      </a:r>
                      <a:r>
                        <a:rPr lang="et-EE" sz="1800" b="0" i="0" u="none" strike="noStrike" kern="1200" baseline="0" dirty="0">
                          <a:solidFill>
                            <a:schemeClr val="dk1"/>
                          </a:solidFill>
                          <a:latin typeface="+mn-lt"/>
                          <a:ea typeface="+mn-ea"/>
                          <a:cs typeface="+mn-cs"/>
                        </a:rPr>
                        <a:t>, </a:t>
                      </a:r>
                      <a:r>
                        <a:rPr lang="et-EE" sz="1800" b="1" i="0" u="none" strike="noStrike" kern="1200" baseline="0" dirty="0">
                          <a:solidFill>
                            <a:schemeClr val="dk1"/>
                          </a:solidFill>
                          <a:latin typeface="+mn-lt"/>
                          <a:ea typeface="+mn-ea"/>
                          <a:cs typeface="+mn-cs"/>
                        </a:rPr>
                        <a:t>brošüürid</a:t>
                      </a:r>
                      <a:r>
                        <a:rPr lang="et-EE" sz="1800" b="0" i="0" u="none" strike="noStrike" kern="1200" baseline="0" dirty="0">
                          <a:solidFill>
                            <a:schemeClr val="dk1"/>
                          </a:solidFill>
                          <a:latin typeface="+mn-lt"/>
                          <a:ea typeface="+mn-ea"/>
                          <a:cs typeface="+mn-cs"/>
                        </a:rPr>
                        <a:t>, Infokandjate koostamise vahendid</a:t>
                      </a:r>
                    </a:p>
                    <a:p>
                      <a:r>
                        <a:rPr lang="et-EE" sz="1800" b="1" i="0" u="none" strike="noStrike" kern="1200" baseline="0" dirty="0">
                          <a:solidFill>
                            <a:schemeClr val="dk1"/>
                          </a:solidFill>
                          <a:latin typeface="+mn-lt"/>
                          <a:ea typeface="+mn-ea"/>
                          <a:cs typeface="+mn-cs"/>
                        </a:rPr>
                        <a:t>Suulise info </a:t>
                      </a:r>
                      <a:r>
                        <a:rPr lang="et-EE" sz="1800" b="0" i="0" u="none" strike="noStrike" kern="1200" baseline="0" dirty="0">
                          <a:solidFill>
                            <a:schemeClr val="dk1"/>
                          </a:solidFill>
                          <a:latin typeface="+mn-lt"/>
                          <a:ea typeface="+mn-ea"/>
                          <a:cs typeface="+mn-cs"/>
                        </a:rPr>
                        <a:t>kandjad</a:t>
                      </a:r>
                    </a:p>
                    <a:p>
                      <a:r>
                        <a:rPr lang="et-EE" sz="1800" b="0" i="0" u="none" strike="noStrike" kern="1200" baseline="0" dirty="0">
                          <a:solidFill>
                            <a:schemeClr val="dk1"/>
                          </a:solidFill>
                          <a:latin typeface="+mn-lt"/>
                          <a:ea typeface="+mn-ea"/>
                          <a:cs typeface="+mn-cs"/>
                        </a:rPr>
                        <a:t>Ressursid relvastatud tegevuseks </a:t>
                      </a:r>
                    </a:p>
                    <a:p>
                      <a:r>
                        <a:rPr lang="et-EE" sz="1800" b="0" i="0" u="none" strike="noStrike" kern="1200" baseline="0" dirty="0">
                          <a:solidFill>
                            <a:schemeClr val="dk1"/>
                          </a:solidFill>
                          <a:latin typeface="+mn-lt"/>
                          <a:ea typeface="+mn-ea"/>
                          <a:cs typeface="+mn-cs"/>
                        </a:rPr>
                        <a:t>Kontaktid lääneriikidega (</a:t>
                      </a:r>
                      <a:r>
                        <a:rPr lang="et-EE" sz="1800" b="0" i="0" u="none" strike="noStrike" kern="1200" baseline="0" dirty="0" err="1">
                          <a:solidFill>
                            <a:schemeClr val="dk1"/>
                          </a:solidFill>
                          <a:latin typeface="+mn-lt"/>
                          <a:ea typeface="+mn-ea"/>
                          <a:cs typeface="+mn-cs"/>
                        </a:rPr>
                        <a:t>Rei,Reio</a:t>
                      </a:r>
                      <a:r>
                        <a:rPr lang="et-EE" sz="1800" b="0" i="0" u="none" strike="noStrike" kern="1200" baseline="0" dirty="0">
                          <a:solidFill>
                            <a:schemeClr val="dk1"/>
                          </a:solidFill>
                          <a:latin typeface="+mn-lt"/>
                          <a:ea typeface="+mn-ea"/>
                          <a:cs typeface="+mn-cs"/>
                        </a:rPr>
                        <a:t>)</a:t>
                      </a:r>
                      <a:endParaRPr lang="et-EE" sz="1800" dirty="0"/>
                    </a:p>
                  </a:txBody>
                  <a:tcPr/>
                </a:tc>
                <a:extLst>
                  <a:ext uri="{0D108BD9-81ED-4DB2-BD59-A6C34878D82A}">
                    <a16:rowId xmlns:a16="http://schemas.microsoft.com/office/drawing/2014/main" val="10002"/>
                  </a:ext>
                </a:extLst>
              </a:tr>
              <a:tr h="1708292">
                <a:tc>
                  <a:txBody>
                    <a:bodyPr/>
                    <a:lstStyle/>
                    <a:p>
                      <a:r>
                        <a:rPr lang="et-EE" sz="1800" b="0" i="0" u="none" strike="noStrike" kern="1200" baseline="0" dirty="0">
                          <a:solidFill>
                            <a:schemeClr val="dk1"/>
                          </a:solidFill>
                          <a:latin typeface="+mn-lt"/>
                          <a:ea typeface="+mn-ea"/>
                          <a:cs typeface="+mn-cs"/>
                        </a:rPr>
                        <a:t>Sõja ettevalmistuseks ja läbiviimiseks on olemas</a:t>
                      </a:r>
                    </a:p>
                    <a:p>
                      <a:r>
                        <a:rPr lang="et-EE" sz="1800" b="1" i="0" u="none" strike="noStrike" kern="1200" baseline="0" dirty="0">
                          <a:solidFill>
                            <a:schemeClr val="dk1"/>
                          </a:solidFill>
                          <a:latin typeface="+mn-lt"/>
                          <a:ea typeface="+mn-ea"/>
                          <a:cs typeface="+mn-cs"/>
                        </a:rPr>
                        <a:t>strateegiliselt oluline informatsioon</a:t>
                      </a:r>
                      <a:r>
                        <a:rPr lang="et-EE" sz="1800" b="0" i="0" u="none" strike="noStrike" kern="1200" baseline="0" dirty="0">
                          <a:solidFill>
                            <a:schemeClr val="dk1"/>
                          </a:solidFill>
                          <a:latin typeface="+mn-lt"/>
                          <a:ea typeface="+mn-ea"/>
                          <a:cs typeface="+mn-cs"/>
                        </a:rPr>
                        <a:t>.</a:t>
                      </a:r>
                      <a:endParaRPr lang="et-EE" sz="2000" dirty="0"/>
                    </a:p>
                  </a:txBody>
                  <a:tcPr>
                    <a:solidFill>
                      <a:schemeClr val="bg1"/>
                    </a:solidFill>
                  </a:tcPr>
                </a:tc>
                <a:tc>
                  <a:txBody>
                    <a:bodyPr/>
                    <a:lstStyle/>
                    <a:p>
                      <a:r>
                        <a:rPr lang="fi-FI" sz="1800" b="1" i="0" u="none" strike="noStrike" kern="1200" baseline="0" dirty="0">
                          <a:solidFill>
                            <a:schemeClr val="dk1"/>
                          </a:solidFill>
                          <a:latin typeface="+mn-lt"/>
                          <a:ea typeface="+mn-ea"/>
                          <a:cs typeface="+mn-cs"/>
                        </a:rPr>
                        <a:t>Informatsiooni kogumine </a:t>
                      </a:r>
                      <a:r>
                        <a:rPr lang="fi-FI" sz="1800" b="0" i="0" u="none" strike="noStrike" kern="1200" baseline="0" dirty="0">
                          <a:solidFill>
                            <a:schemeClr val="dk1"/>
                          </a:solidFill>
                          <a:latin typeface="+mn-lt"/>
                          <a:ea typeface="+mn-ea"/>
                          <a:cs typeface="+mn-cs"/>
                        </a:rPr>
                        <a:t>(poliitiline ja majanduslik</a:t>
                      </a:r>
                      <a:r>
                        <a:rPr lang="et-EE" sz="1800" b="0" i="0" u="none" strike="noStrike" kern="1200" baseline="0" dirty="0">
                          <a:solidFill>
                            <a:schemeClr val="dk1"/>
                          </a:solidFill>
                          <a:latin typeface="+mn-lt"/>
                          <a:ea typeface="+mn-ea"/>
                          <a:cs typeface="+mn-cs"/>
                        </a:rPr>
                        <a:t> olukord, elanike hoiakud, julgeolekuorganite paiknemine/iseloom)</a:t>
                      </a:r>
                    </a:p>
                    <a:p>
                      <a:r>
                        <a:rPr lang="et-EE" sz="1800" b="0" i="0" u="none" strike="noStrike" kern="1200" baseline="0" dirty="0">
                          <a:solidFill>
                            <a:schemeClr val="dk1"/>
                          </a:solidFill>
                          <a:latin typeface="+mn-lt"/>
                          <a:ea typeface="+mn-ea"/>
                          <a:cs typeface="+mn-cs"/>
                        </a:rPr>
                        <a:t>Informatsiooni edastamine </a:t>
                      </a:r>
                      <a:r>
                        <a:rPr lang="et-EE" sz="1800" b="1" i="0" u="none" strike="noStrike" kern="1200" baseline="0" dirty="0">
                          <a:solidFill>
                            <a:schemeClr val="dk1"/>
                          </a:solidFill>
                          <a:latin typeface="+mn-lt"/>
                          <a:ea typeface="+mn-ea"/>
                          <a:cs typeface="+mn-cs"/>
                        </a:rPr>
                        <a:t>välisriikidele</a:t>
                      </a:r>
                      <a:endParaRPr lang="et-EE" sz="1800" b="1" dirty="0"/>
                    </a:p>
                  </a:txBody>
                  <a:tcPr>
                    <a:solidFill>
                      <a:schemeClr val="bg1"/>
                    </a:solidFill>
                  </a:tcPr>
                </a:tc>
                <a:tc>
                  <a:txBody>
                    <a:bodyPr/>
                    <a:lstStyle/>
                    <a:p>
                      <a:r>
                        <a:rPr lang="et-EE" sz="1800" b="0" i="0" u="none" strike="noStrike" kern="1200" baseline="0" dirty="0">
                          <a:solidFill>
                            <a:schemeClr val="dk1"/>
                          </a:solidFill>
                          <a:latin typeface="+mn-lt"/>
                          <a:ea typeface="+mn-ea"/>
                          <a:cs typeface="+mn-cs"/>
                        </a:rPr>
                        <a:t>Kohalikud </a:t>
                      </a:r>
                      <a:r>
                        <a:rPr lang="et-EE" sz="1800" b="1" i="0" u="none" strike="noStrike" kern="1200" baseline="0" dirty="0">
                          <a:solidFill>
                            <a:schemeClr val="dk1"/>
                          </a:solidFill>
                          <a:latin typeface="+mn-lt"/>
                          <a:ea typeface="+mn-ea"/>
                          <a:cs typeface="+mn-cs"/>
                        </a:rPr>
                        <a:t>elanikud</a:t>
                      </a:r>
                    </a:p>
                    <a:p>
                      <a:r>
                        <a:rPr lang="et-EE" sz="1800" b="1" i="0" u="none" strike="noStrike" kern="1200" baseline="0" dirty="0" err="1">
                          <a:solidFill>
                            <a:schemeClr val="dk1"/>
                          </a:solidFill>
                          <a:latin typeface="+mn-lt"/>
                          <a:ea typeface="+mn-ea"/>
                          <a:cs typeface="+mn-cs"/>
                        </a:rPr>
                        <a:t>Kollaborandid</a:t>
                      </a:r>
                      <a:endParaRPr lang="et-EE" sz="1800" b="1" i="0" u="none" strike="noStrike" kern="1200" baseline="0" dirty="0">
                        <a:solidFill>
                          <a:schemeClr val="dk1"/>
                        </a:solidFill>
                        <a:latin typeface="+mn-lt"/>
                        <a:ea typeface="+mn-ea"/>
                        <a:cs typeface="+mn-cs"/>
                      </a:endParaRPr>
                    </a:p>
                    <a:p>
                      <a:r>
                        <a:rPr lang="et-EE" sz="1800" b="0" i="0" u="none" strike="noStrike" kern="1200" baseline="0" dirty="0">
                          <a:solidFill>
                            <a:schemeClr val="dk1"/>
                          </a:solidFill>
                          <a:latin typeface="+mn-lt"/>
                          <a:ea typeface="+mn-ea"/>
                          <a:cs typeface="+mn-cs"/>
                        </a:rPr>
                        <a:t>Luurevõimekusega </a:t>
                      </a:r>
                      <a:r>
                        <a:rPr lang="et-EE" sz="1800" b="1" i="0" u="none" strike="noStrike" kern="1200" baseline="0" dirty="0">
                          <a:solidFill>
                            <a:schemeClr val="dk1"/>
                          </a:solidFill>
                          <a:latin typeface="+mn-lt"/>
                          <a:ea typeface="+mn-ea"/>
                          <a:cs typeface="+mn-cs"/>
                        </a:rPr>
                        <a:t>metsavennad</a:t>
                      </a:r>
                      <a:r>
                        <a:rPr lang="et-EE" sz="1800" b="0" i="0" u="none" strike="noStrike" kern="1200" baseline="0" dirty="0">
                          <a:solidFill>
                            <a:schemeClr val="dk1"/>
                          </a:solidFill>
                          <a:latin typeface="+mn-lt"/>
                          <a:ea typeface="+mn-ea"/>
                          <a:cs typeface="+mn-cs"/>
                        </a:rPr>
                        <a:t> (oskused,</a:t>
                      </a:r>
                    </a:p>
                    <a:p>
                      <a:r>
                        <a:rPr lang="et-EE" sz="1800" b="0" i="0" u="none" strike="noStrike" kern="1200" baseline="0" dirty="0">
                          <a:solidFill>
                            <a:schemeClr val="dk1"/>
                          </a:solidFill>
                          <a:latin typeface="+mn-lt"/>
                          <a:ea typeface="+mn-ea"/>
                          <a:cs typeface="+mn-cs"/>
                        </a:rPr>
                        <a:t>distsipliin, tutvused, liikumisvõimalused)</a:t>
                      </a:r>
                    </a:p>
                    <a:p>
                      <a:r>
                        <a:rPr lang="et-EE" sz="1800" b="1" i="0" u="none" strike="noStrike" kern="1200" baseline="0" dirty="0">
                          <a:solidFill>
                            <a:schemeClr val="dk1"/>
                          </a:solidFill>
                          <a:latin typeface="+mn-lt"/>
                          <a:ea typeface="+mn-ea"/>
                          <a:cs typeface="+mn-cs"/>
                        </a:rPr>
                        <a:t>Sidekanalid</a:t>
                      </a:r>
                      <a:r>
                        <a:rPr lang="et-EE" sz="1800" b="0" i="0" u="none" strike="noStrike" kern="1200" baseline="0" dirty="0">
                          <a:solidFill>
                            <a:schemeClr val="dk1"/>
                          </a:solidFill>
                          <a:latin typeface="+mn-lt"/>
                          <a:ea typeface="+mn-ea"/>
                          <a:cs typeface="+mn-cs"/>
                        </a:rPr>
                        <a:t> (raadiojaamad, postiteenus,</a:t>
                      </a:r>
                    </a:p>
                    <a:p>
                      <a:r>
                        <a:rPr lang="et-EE" sz="1800" b="0" i="0" u="none" strike="noStrike" kern="1200" baseline="0" dirty="0">
                          <a:solidFill>
                            <a:schemeClr val="dk1"/>
                          </a:solidFill>
                          <a:latin typeface="+mn-lt"/>
                          <a:ea typeface="+mn-ea"/>
                          <a:cs typeface="+mn-cs"/>
                        </a:rPr>
                        <a:t>kuller, riiklik meedia)</a:t>
                      </a:r>
                      <a:endParaRPr lang="et-EE" sz="1800" dirty="0"/>
                    </a:p>
                  </a:txBody>
                  <a:tcP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5048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Järeldused …</a:t>
            </a:r>
          </a:p>
        </p:txBody>
      </p:sp>
      <p:sp>
        <p:nvSpPr>
          <p:cNvPr id="3" name="Content Placeholder 2"/>
          <p:cNvSpPr>
            <a:spLocks noGrp="1"/>
          </p:cNvSpPr>
          <p:nvPr>
            <p:ph idx="1"/>
          </p:nvPr>
        </p:nvSpPr>
        <p:spPr/>
        <p:txBody>
          <a:bodyPr/>
          <a:lstStyle/>
          <a:p>
            <a:pPr marL="514350" indent="-514350">
              <a:buFont typeface="+mj-lt"/>
              <a:buAutoNum type="arabicPeriod"/>
            </a:pPr>
            <a:r>
              <a:rPr lang="et-EE" dirty="0"/>
              <a:t>Vastupanuliikumine on äärmiselt kulukas ühiskonnale</a:t>
            </a:r>
          </a:p>
          <a:p>
            <a:pPr lvl="1"/>
            <a:r>
              <a:rPr lang="et-EE" dirty="0"/>
              <a:t>Kõik ei tohi tegutseda relvastatult … ja see omakorda tõstab kulukust</a:t>
            </a:r>
          </a:p>
          <a:p>
            <a:pPr lvl="1"/>
            <a:r>
              <a:rPr lang="et-EE" dirty="0"/>
              <a:t>Kaotused toetajate hulgas on vältimatud</a:t>
            </a:r>
          </a:p>
          <a:p>
            <a:pPr lvl="1"/>
            <a:r>
              <a:rPr lang="et-EE" dirty="0"/>
              <a:t>Kaasnevad kaotused on vältimatud</a:t>
            </a:r>
          </a:p>
          <a:p>
            <a:pPr marL="514350" indent="-514350">
              <a:buFont typeface="+mj-lt"/>
              <a:buAutoNum type="arabicPeriod"/>
            </a:pPr>
            <a:r>
              <a:rPr lang="et-EE" dirty="0"/>
              <a:t>Vastupanu eesmärk peab olema selge, saavutatav ja ühiskonnas teadvustatud</a:t>
            </a:r>
          </a:p>
          <a:p>
            <a:pPr marL="514350" indent="-514350">
              <a:buFont typeface="+mj-lt"/>
              <a:buAutoNum type="arabicPeriod"/>
            </a:pPr>
            <a:r>
              <a:rPr lang="et-EE" dirty="0"/>
              <a:t>Kõik jõud ja tegevused peavad olema fookusseeritud ja </a:t>
            </a:r>
            <a:r>
              <a:rPr lang="et-EE" dirty="0" err="1"/>
              <a:t>samakõlastatud</a:t>
            </a:r>
            <a:endParaRPr lang="et-EE" dirty="0"/>
          </a:p>
          <a:p>
            <a:pPr marL="514350" indent="-514350">
              <a:buFont typeface="+mj-lt"/>
              <a:buAutoNum type="arabicPeriod"/>
            </a:pPr>
            <a:r>
              <a:rPr lang="et-EE" dirty="0"/>
              <a:t>Infooperatsioonid (</a:t>
            </a:r>
            <a:r>
              <a:rPr lang="et-EE" dirty="0" err="1"/>
              <a:t>StratKom</a:t>
            </a:r>
            <a:r>
              <a:rPr lang="et-EE" dirty="0"/>
              <a:t>) on kriitilise tähtsusega</a:t>
            </a:r>
          </a:p>
          <a:p>
            <a:pPr marL="514350" indent="-514350">
              <a:buFont typeface="+mj-lt"/>
              <a:buAutoNum type="arabicPeriod"/>
            </a:pPr>
            <a:endParaRPr lang="et-EE" dirty="0"/>
          </a:p>
          <a:p>
            <a:pPr marL="514350" indent="-514350">
              <a:buFont typeface="+mj-lt"/>
              <a:buAutoNum type="arabicPeriod"/>
            </a:pPr>
            <a:endParaRPr lang="et-EE" dirty="0"/>
          </a:p>
          <a:p>
            <a:pPr marL="514350" indent="-514350">
              <a:buFont typeface="+mj-lt"/>
              <a:buAutoNum type="arabicPeriod"/>
            </a:pPr>
            <a:endParaRPr lang="et-EE" dirty="0"/>
          </a:p>
        </p:txBody>
      </p:sp>
    </p:spTree>
    <p:extLst>
      <p:ext uri="{BB962C8B-B14F-4D97-AF65-F5344CB8AC3E}">
        <p14:creationId xmlns:p14="http://schemas.microsoft.com/office/powerpoint/2010/main" val="365980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Lõpetuseks</a:t>
            </a:r>
          </a:p>
        </p:txBody>
      </p:sp>
      <p:sp>
        <p:nvSpPr>
          <p:cNvPr id="3" name="Content Placeholder 2"/>
          <p:cNvSpPr>
            <a:spLocks noGrp="1"/>
          </p:cNvSpPr>
          <p:nvPr>
            <p:ph idx="1"/>
          </p:nvPr>
        </p:nvSpPr>
        <p:spPr/>
        <p:txBody>
          <a:bodyPr/>
          <a:lstStyle/>
          <a:p>
            <a:r>
              <a:rPr lang="et-EE" dirty="0"/>
              <a:t>Metsavendade legend eelkõige toidab meie moraali</a:t>
            </a:r>
          </a:p>
          <a:p>
            <a:endParaRPr lang="et-EE" dirty="0"/>
          </a:p>
          <a:p>
            <a:r>
              <a:rPr lang="et-EE" dirty="0"/>
              <a:t>Metsavendade vigadest tuleb õppida, mitte loobuda meetodist</a:t>
            </a:r>
          </a:p>
          <a:p>
            <a:endParaRPr lang="et-EE" dirty="0"/>
          </a:p>
          <a:p>
            <a:r>
              <a:rPr lang="et-EE" dirty="0"/>
              <a:t>Vastupanuliikumise näitena rikastavad metsavennad maailma sõjaajalugu … aga ainult siis, kui me nad sinna viime!</a:t>
            </a:r>
          </a:p>
          <a:p>
            <a:endParaRPr lang="et-EE" dirty="0"/>
          </a:p>
        </p:txBody>
      </p:sp>
    </p:spTree>
    <p:extLst>
      <p:ext uri="{BB962C8B-B14F-4D97-AF65-F5344CB8AC3E}">
        <p14:creationId xmlns:p14="http://schemas.microsoft.com/office/powerpoint/2010/main" val="410119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404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u="sng" dirty="0"/>
              <a:t>Metsavendade grupp </a:t>
            </a:r>
            <a:r>
              <a:rPr lang="en-GB" b="1" u="sng" dirty="0"/>
              <a:t>– </a:t>
            </a:r>
            <a:r>
              <a:rPr lang="et-EE" b="1" u="sng" dirty="0"/>
              <a:t>„</a:t>
            </a:r>
            <a:r>
              <a:rPr lang="en-GB" b="1" u="sng" dirty="0">
                <a:effectLst>
                  <a:outerShdw blurRad="38100" dist="38100" dir="2700000" algn="tl">
                    <a:srgbClr val="000000">
                      <a:alpha val="43137"/>
                    </a:srgbClr>
                  </a:outerShdw>
                </a:effectLst>
              </a:rPr>
              <a:t>J</a:t>
            </a:r>
            <a:r>
              <a:rPr lang="et-EE" b="1" u="sng" dirty="0">
                <a:effectLst>
                  <a:outerShdw blurRad="38100" dist="38100" dir="2700000" algn="tl">
                    <a:srgbClr val="000000">
                      <a:alpha val="43137"/>
                    </a:srgbClr>
                  </a:outerShdw>
                </a:effectLst>
              </a:rPr>
              <a:t>.</a:t>
            </a:r>
            <a:r>
              <a:rPr lang="en-GB" b="1" u="sng" dirty="0">
                <a:effectLst>
                  <a:outerShdw blurRad="38100" dist="38100" dir="2700000" algn="tl">
                    <a:srgbClr val="000000">
                      <a:alpha val="43137"/>
                    </a:srgbClr>
                  </a:outerShdw>
                </a:effectLst>
              </a:rPr>
              <a:t>O</a:t>
            </a:r>
            <a:r>
              <a:rPr lang="et-EE" b="1" u="sng" dirty="0">
                <a:effectLst>
                  <a:outerShdw blurRad="38100" dist="38100" dir="2700000" algn="tl">
                    <a:srgbClr val="000000">
                      <a:alpha val="43137"/>
                    </a:srgbClr>
                  </a:outerShdw>
                </a:effectLst>
              </a:rPr>
              <a:t>.</a:t>
            </a:r>
            <a:r>
              <a:rPr lang="en-GB" b="1" u="sng" dirty="0">
                <a:effectLst>
                  <a:outerShdw blurRad="38100" dist="38100" dir="2700000" algn="tl">
                    <a:srgbClr val="000000">
                      <a:alpha val="43137"/>
                    </a:srgbClr>
                  </a:outerShdw>
                </a:effectLst>
              </a:rPr>
              <a:t>R</a:t>
            </a:r>
            <a:r>
              <a:rPr lang="et-EE" b="1" u="sng" dirty="0">
                <a:effectLst>
                  <a:outerShdw blurRad="38100" dist="38100" dir="2700000" algn="tl">
                    <a:srgbClr val="000000">
                      <a:alpha val="43137"/>
                    </a:srgbClr>
                  </a:outerShdw>
                </a:effectLst>
              </a:rPr>
              <a:t>.</a:t>
            </a:r>
            <a:r>
              <a:rPr lang="en-GB" b="1" u="sng" dirty="0">
                <a:effectLst>
                  <a:outerShdw blurRad="38100" dist="38100" dir="2700000" algn="tl">
                    <a:srgbClr val="000000">
                      <a:alpha val="43137"/>
                    </a:srgbClr>
                  </a:outerShdw>
                </a:effectLst>
              </a:rPr>
              <a:t>S</a:t>
            </a:r>
            <a:r>
              <a:rPr lang="et-EE" b="1" u="sng" dirty="0">
                <a:effectLst>
                  <a:outerShdw blurRad="38100" dist="38100" dir="2700000" algn="tl">
                    <a:srgbClr val="000000">
                      <a:alpha val="43137"/>
                    </a:srgbClr>
                  </a:outerShdw>
                </a:effectLst>
              </a:rPr>
              <a:t>.</a:t>
            </a:r>
            <a:r>
              <a:rPr lang="en-GB" b="1" u="sng" dirty="0">
                <a:effectLst>
                  <a:outerShdw blurRad="38100" dist="38100" dir="2700000" algn="tl">
                    <a:srgbClr val="000000">
                      <a:alpha val="43137"/>
                    </a:srgbClr>
                  </a:outerShdw>
                </a:effectLst>
              </a:rPr>
              <a:t>S</a:t>
            </a:r>
            <a:r>
              <a:rPr lang="et-EE" b="1" u="sng" dirty="0">
                <a:effectLst>
                  <a:outerShdw blurRad="38100" dist="38100" dir="2700000" algn="tl">
                    <a:srgbClr val="000000">
                      <a:alpha val="43137"/>
                    </a:srgbClr>
                  </a:outerShdw>
                </a:effectLst>
              </a:rPr>
              <a:t>.</a:t>
            </a:r>
            <a:r>
              <a:rPr lang="et-EE" b="1" u="sng" dirty="0"/>
              <a:t>“</a:t>
            </a:r>
            <a:endParaRPr lang="en-GB" b="1" u="sng" dirty="0"/>
          </a:p>
        </p:txBody>
      </p:sp>
      <p:sp>
        <p:nvSpPr>
          <p:cNvPr id="3" name="Content Placeholder 2"/>
          <p:cNvSpPr>
            <a:spLocks noGrp="1"/>
          </p:cNvSpPr>
          <p:nvPr>
            <p:ph idx="1"/>
          </p:nvPr>
        </p:nvSpPr>
        <p:spPr/>
        <p:txBody>
          <a:bodyPr>
            <a:normAutofit fontScale="92500" lnSpcReduction="10000"/>
          </a:bodyPr>
          <a:lstStyle/>
          <a:p>
            <a:r>
              <a:rPr lang="et-EE" dirty="0"/>
              <a:t>Juht </a:t>
            </a:r>
            <a:r>
              <a:rPr lang="en-GB" dirty="0"/>
              <a:t>Richard </a:t>
            </a:r>
            <a:r>
              <a:rPr lang="en-GB" dirty="0" err="1"/>
              <a:t>Saaliste</a:t>
            </a:r>
            <a:r>
              <a:rPr lang="et-EE" dirty="0"/>
              <a:t> </a:t>
            </a:r>
            <a:r>
              <a:rPr lang="en-GB" dirty="0"/>
              <a:t>– </a:t>
            </a:r>
            <a:r>
              <a:rPr lang="et-EE" dirty="0"/>
              <a:t>saabus Eestisse </a:t>
            </a:r>
            <a:r>
              <a:rPr lang="en-GB" dirty="0"/>
              <a:t>1946</a:t>
            </a:r>
            <a:r>
              <a:rPr lang="et-EE" dirty="0"/>
              <a:t> Rootsist</a:t>
            </a:r>
            <a:endParaRPr lang="en-GB" dirty="0"/>
          </a:p>
          <a:p>
            <a:r>
              <a:rPr lang="et-EE" dirty="0"/>
              <a:t>Võtmeisikud</a:t>
            </a:r>
            <a:r>
              <a:rPr lang="en-GB" dirty="0"/>
              <a:t>: </a:t>
            </a:r>
            <a:r>
              <a:rPr lang="en-GB" b="1" dirty="0" err="1"/>
              <a:t>J</a:t>
            </a:r>
            <a:r>
              <a:rPr lang="en-GB" dirty="0" err="1"/>
              <a:t>erlet</a:t>
            </a:r>
            <a:r>
              <a:rPr lang="en-GB" dirty="0"/>
              <a:t>, </a:t>
            </a:r>
            <a:r>
              <a:rPr lang="en-GB" b="1" dirty="0" err="1"/>
              <a:t>O</a:t>
            </a:r>
            <a:r>
              <a:rPr lang="en-GB" dirty="0" err="1"/>
              <a:t>ras</a:t>
            </a:r>
            <a:r>
              <a:rPr lang="en-GB" dirty="0"/>
              <a:t>, </a:t>
            </a:r>
            <a:r>
              <a:rPr lang="en-GB" b="1" dirty="0" err="1"/>
              <a:t>R</a:t>
            </a:r>
            <a:r>
              <a:rPr lang="en-GB" dirty="0" err="1"/>
              <a:t>aadik</a:t>
            </a:r>
            <a:r>
              <a:rPr lang="en-GB" dirty="0"/>
              <a:t>, </a:t>
            </a:r>
            <a:r>
              <a:rPr lang="en-GB" b="1" dirty="0" err="1"/>
              <a:t>S</a:t>
            </a:r>
            <a:r>
              <a:rPr lang="en-GB" dirty="0" err="1"/>
              <a:t>aaliste</a:t>
            </a:r>
            <a:r>
              <a:rPr lang="en-GB" dirty="0"/>
              <a:t>, </a:t>
            </a:r>
            <a:r>
              <a:rPr lang="en-GB" b="1" dirty="0" err="1"/>
              <a:t>S</a:t>
            </a:r>
            <a:r>
              <a:rPr lang="en-GB" dirty="0" err="1"/>
              <a:t>laaliste</a:t>
            </a:r>
            <a:endParaRPr lang="en-GB" dirty="0"/>
          </a:p>
          <a:p>
            <a:r>
              <a:rPr lang="et-EE" dirty="0"/>
              <a:t>Ühendasid rohkem kui 100 metsavenda</a:t>
            </a:r>
            <a:r>
              <a:rPr lang="en-GB" dirty="0"/>
              <a:t> + ? </a:t>
            </a:r>
            <a:r>
              <a:rPr lang="et-EE" dirty="0"/>
              <a:t>toetajaid</a:t>
            </a:r>
            <a:endParaRPr lang="en-GB" dirty="0"/>
          </a:p>
          <a:p>
            <a:r>
              <a:rPr lang="et-EE" dirty="0"/>
              <a:t>Tegutses </a:t>
            </a:r>
            <a:r>
              <a:rPr lang="en-GB" dirty="0"/>
              <a:t>1947 – 1950 </a:t>
            </a:r>
            <a:r>
              <a:rPr lang="et-EE" dirty="0"/>
              <a:t>Kesk-Eestis ehk tänasel Raplamaal</a:t>
            </a:r>
            <a:endParaRPr lang="en-GB" dirty="0"/>
          </a:p>
          <a:p>
            <a:r>
              <a:rPr lang="et-EE" dirty="0"/>
              <a:t>Nende „strateegiat“ võiks laiendada kõigile metsavendadele </a:t>
            </a:r>
          </a:p>
          <a:p>
            <a:r>
              <a:rPr lang="et-EE" dirty="0"/>
              <a:t>Nimekirjadeta ja nimeta organisatsioon (EMVL) vs RVL </a:t>
            </a:r>
            <a:endParaRPr lang="en-GB" dirty="0"/>
          </a:p>
          <a:p>
            <a:endParaRPr lang="en-GB" dirty="0"/>
          </a:p>
          <a:p>
            <a:r>
              <a:rPr lang="et-EE" b="1" dirty="0"/>
              <a:t>Eesmärk</a:t>
            </a:r>
            <a:r>
              <a:rPr lang="en-GB" b="1" dirty="0"/>
              <a:t>: </a:t>
            </a:r>
            <a:r>
              <a:rPr lang="et-EE" dirty="0"/>
              <a:t>Saavutada metsavendade ja elanike hulgas valmidus </a:t>
            </a:r>
            <a:r>
              <a:rPr lang="et-EE" b="1" dirty="0"/>
              <a:t>toetada</a:t>
            </a:r>
            <a:r>
              <a:rPr lang="et-EE" dirty="0"/>
              <a:t> lääneriikide ja Nõukogude Liidu vahelise </a:t>
            </a:r>
            <a:r>
              <a:rPr lang="et-EE" b="1" dirty="0"/>
              <a:t>sõja korral </a:t>
            </a:r>
            <a:r>
              <a:rPr lang="et-EE" dirty="0"/>
              <a:t>relvastatud tegevusega </a:t>
            </a:r>
            <a:r>
              <a:rPr lang="et-EE" b="1" dirty="0"/>
              <a:t>nõukogude võimu kukutamist ENSVs</a:t>
            </a:r>
            <a:endParaRPr lang="en-GB" b="1" dirty="0"/>
          </a:p>
        </p:txBody>
      </p:sp>
    </p:spTree>
    <p:extLst>
      <p:ext uri="{BB962C8B-B14F-4D97-AF65-F5344CB8AC3E}">
        <p14:creationId xmlns:p14="http://schemas.microsoft.com/office/powerpoint/2010/main" val="3548812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6011" y="-140201"/>
            <a:ext cx="10515600" cy="1325563"/>
          </a:xfrm>
        </p:spPr>
        <p:txBody>
          <a:bodyPr/>
          <a:lstStyle/>
          <a:p>
            <a:r>
              <a:rPr lang="et-EE" dirty="0"/>
              <a:t>Saaliste juhised </a:t>
            </a:r>
          </a:p>
        </p:txBody>
      </p:sp>
      <p:sp>
        <p:nvSpPr>
          <p:cNvPr id="3" name="Content Placeholder 2"/>
          <p:cNvSpPr>
            <a:spLocks noGrp="1"/>
          </p:cNvSpPr>
          <p:nvPr>
            <p:ph idx="1"/>
          </p:nvPr>
        </p:nvSpPr>
        <p:spPr>
          <a:xfrm>
            <a:off x="192504" y="831182"/>
            <a:ext cx="11875169" cy="5774155"/>
          </a:xfrm>
        </p:spPr>
        <p:txBody>
          <a:bodyPr>
            <a:noAutofit/>
          </a:bodyPr>
          <a:lstStyle/>
          <a:p>
            <a:pPr marL="514350" indent="-514350">
              <a:buFont typeface="+mj-lt"/>
              <a:buAutoNum type="arabicPeriod"/>
            </a:pPr>
            <a:r>
              <a:rPr lang="et-EE" sz="1600" b="1" dirty="0"/>
              <a:t>Luua kontaktid </a:t>
            </a:r>
            <a:r>
              <a:rPr lang="et-EE" sz="1600" dirty="0"/>
              <a:t>eraldiseisvate gruppide ja isikutega ning moodustada neist keskse juhtimise abil ühine grupp. </a:t>
            </a:r>
          </a:p>
          <a:p>
            <a:pPr marL="514350" indent="-514350">
              <a:buFont typeface="+mj-lt"/>
              <a:buAutoNum type="arabicPeriod"/>
            </a:pPr>
            <a:r>
              <a:rPr lang="et-EE" sz="1600" b="1" dirty="0"/>
              <a:t>Määrata iga grupi tegevuspiirkond </a:t>
            </a:r>
            <a:r>
              <a:rPr lang="et-EE" sz="1600" dirty="0"/>
              <a:t>ja mitte lubada tegevust teiste gruppide alas, sest see võiks viia kohaliku grupi ootamatu löögi alla.</a:t>
            </a:r>
          </a:p>
          <a:p>
            <a:pPr marL="514350" indent="-514350">
              <a:buFont typeface="+mj-lt"/>
              <a:buAutoNum type="arabicPeriod"/>
            </a:pPr>
            <a:r>
              <a:rPr lang="et-EE" sz="1600" dirty="0"/>
              <a:t>Sõjalise ettevalmistuseta isikutega </a:t>
            </a:r>
            <a:r>
              <a:rPr lang="et-EE" sz="1600" b="1" dirty="0"/>
              <a:t>viia läbi sõjalist õpet</a:t>
            </a:r>
            <a:r>
              <a:rPr lang="et-EE" sz="1600" dirty="0"/>
              <a:t>, õpetades metsavendade taktikat ja käitumist.</a:t>
            </a:r>
          </a:p>
          <a:p>
            <a:pPr marL="514350" indent="-514350">
              <a:buFont typeface="+mj-lt"/>
              <a:buAutoNum type="arabicPeriod"/>
            </a:pPr>
            <a:r>
              <a:rPr lang="fi-FI" sz="1600" dirty="0" err="1"/>
              <a:t>Gruppide</a:t>
            </a:r>
            <a:r>
              <a:rPr lang="fi-FI" sz="1600" dirty="0"/>
              <a:t> </a:t>
            </a:r>
            <a:r>
              <a:rPr lang="fi-FI" sz="1600" dirty="0" err="1"/>
              <a:t>liikmetelt</a:t>
            </a:r>
            <a:r>
              <a:rPr lang="fi-FI" sz="1600" dirty="0"/>
              <a:t> </a:t>
            </a:r>
            <a:r>
              <a:rPr lang="fi-FI" sz="1600" b="1" dirty="0" err="1"/>
              <a:t>nõuda</a:t>
            </a:r>
            <a:r>
              <a:rPr lang="fi-FI" sz="1600" b="1" dirty="0"/>
              <a:t> </a:t>
            </a:r>
            <a:r>
              <a:rPr lang="fi-FI" sz="1600" b="1" dirty="0" err="1"/>
              <a:t>konspiratsiooni</a:t>
            </a:r>
            <a:r>
              <a:rPr lang="fi-FI" sz="1600" b="1" dirty="0"/>
              <a:t> </a:t>
            </a:r>
            <a:r>
              <a:rPr lang="fi-FI" sz="1600" b="1" dirty="0" err="1"/>
              <a:t>jälgimist</a:t>
            </a:r>
            <a:r>
              <a:rPr lang="fi-FI" sz="1600" dirty="0"/>
              <a:t>. Oma </a:t>
            </a:r>
            <a:r>
              <a:rPr lang="fi-FI" sz="1600" dirty="0" err="1"/>
              <a:t>tegevusest</a:t>
            </a:r>
            <a:r>
              <a:rPr lang="fi-FI" sz="1600" dirty="0"/>
              <a:t> ei </a:t>
            </a:r>
            <a:r>
              <a:rPr lang="fi-FI" sz="1600" dirty="0" err="1"/>
              <a:t>tohi</a:t>
            </a:r>
            <a:r>
              <a:rPr lang="et-EE" sz="1600" dirty="0"/>
              <a:t> metsavend rääkida mitte ainult toetajatele vaid ka teisi metsavendi ei tohi informeerida </a:t>
            </a:r>
            <a:r>
              <a:rPr lang="fi-FI" sz="1600" dirty="0"/>
              <a:t>oma </a:t>
            </a:r>
            <a:r>
              <a:rPr lang="fi-FI" sz="1600" dirty="0" err="1"/>
              <a:t>asukohast</a:t>
            </a:r>
            <a:r>
              <a:rPr lang="fi-FI" sz="1600" dirty="0"/>
              <a:t>, </a:t>
            </a:r>
            <a:r>
              <a:rPr lang="fi-FI" sz="1600" dirty="0" err="1"/>
              <a:t>kui</a:t>
            </a:r>
            <a:r>
              <a:rPr lang="fi-FI" sz="1600" dirty="0"/>
              <a:t> </a:t>
            </a:r>
            <a:r>
              <a:rPr lang="fi-FI" sz="1600" dirty="0" err="1"/>
              <a:t>see</a:t>
            </a:r>
            <a:r>
              <a:rPr lang="fi-FI" sz="1600" dirty="0"/>
              <a:t> </a:t>
            </a:r>
            <a:r>
              <a:rPr lang="fi-FI" sz="1600" dirty="0" err="1"/>
              <a:t>pole</a:t>
            </a:r>
            <a:r>
              <a:rPr lang="fi-FI" sz="1600" dirty="0"/>
              <a:t> </a:t>
            </a:r>
            <a:r>
              <a:rPr lang="fi-FI" sz="1600" dirty="0" err="1"/>
              <a:t>vajalik</a:t>
            </a:r>
            <a:r>
              <a:rPr lang="fi-FI" sz="1600" dirty="0"/>
              <a:t>.</a:t>
            </a:r>
          </a:p>
          <a:p>
            <a:pPr marL="514350" indent="-514350">
              <a:buFont typeface="+mj-lt"/>
              <a:buAutoNum type="arabicPeriod"/>
            </a:pPr>
            <a:r>
              <a:rPr lang="fi-FI" sz="1600" dirty="0" err="1"/>
              <a:t>Jätkata</a:t>
            </a:r>
            <a:r>
              <a:rPr lang="fi-FI" sz="1600" dirty="0"/>
              <a:t> </a:t>
            </a:r>
            <a:r>
              <a:rPr lang="fi-FI" sz="1600" b="1" dirty="0" err="1"/>
              <a:t>nõukogudevastaste</a:t>
            </a:r>
            <a:r>
              <a:rPr lang="fi-FI" sz="1600" b="1" dirty="0"/>
              <a:t> </a:t>
            </a:r>
            <a:r>
              <a:rPr lang="fi-FI" sz="1600" b="1" dirty="0" err="1"/>
              <a:t>lendlehtede</a:t>
            </a:r>
            <a:r>
              <a:rPr lang="fi-FI" sz="1600" b="1" dirty="0"/>
              <a:t> </a:t>
            </a:r>
            <a:r>
              <a:rPr lang="fi-FI" sz="1600" b="1" dirty="0" err="1"/>
              <a:t>valmistamist</a:t>
            </a:r>
            <a:r>
              <a:rPr lang="fi-FI" sz="1600" b="1" dirty="0"/>
              <a:t> </a:t>
            </a:r>
            <a:r>
              <a:rPr lang="fi-FI" sz="1600" b="1" dirty="0" err="1"/>
              <a:t>ning</a:t>
            </a:r>
            <a:r>
              <a:rPr lang="fi-FI" sz="1600" b="1" dirty="0"/>
              <a:t> </a:t>
            </a:r>
            <a:r>
              <a:rPr lang="fi-FI" sz="1600" b="1" dirty="0" err="1"/>
              <a:t>levitamist</a:t>
            </a:r>
            <a:r>
              <a:rPr lang="fi-FI" sz="1600" b="1" dirty="0"/>
              <a:t> </a:t>
            </a:r>
            <a:r>
              <a:rPr lang="fi-FI" sz="1600" b="1" dirty="0" err="1"/>
              <a:t>metsavendade</a:t>
            </a:r>
            <a:r>
              <a:rPr lang="fi-FI" sz="1600" b="1" dirty="0"/>
              <a:t> ja</a:t>
            </a:r>
            <a:r>
              <a:rPr lang="et-EE" sz="1600" b="1" dirty="0"/>
              <a:t> elanike hulgas</a:t>
            </a:r>
            <a:r>
              <a:rPr lang="et-EE" sz="1600" dirty="0"/>
              <a:t>. Lendlehtedega tuli tõsta lugejate moraali, kujundada vihkamist nõukogude poole vastu ja kindlat veendumust peatselt algavast sõjast, mis annab võimaluse kukutada nõukogude võim  ja taastada Eesti Vabariik. Sellise nõukogude vastase propagandaga luuakse kindel toetajaskond nõukogude võimu vihkava elanikkonna hulgas ja luuakse edaspidised perspektiivid metsavendlusele.</a:t>
            </a:r>
          </a:p>
          <a:p>
            <a:pPr marL="514350" indent="-514350">
              <a:buFont typeface="+mj-lt"/>
              <a:buAutoNum type="arabicPeriod"/>
            </a:pPr>
            <a:r>
              <a:rPr lang="et-EE" sz="1600" b="1" dirty="0"/>
              <a:t>Mitte viia läbi väikeseid aktsioone</a:t>
            </a:r>
            <a:r>
              <a:rPr lang="et-EE" sz="1600" dirty="0"/>
              <a:t>, sest need äratavad liigselt nõukogude julgeolekuorganid ja kutsuvad esile repressioonid metsavendade vastu, milles viimased kannavad kaotusi.</a:t>
            </a:r>
          </a:p>
          <a:p>
            <a:pPr marL="514350" indent="-514350">
              <a:buFont typeface="+mj-lt"/>
              <a:buAutoNum type="arabicPeriod"/>
            </a:pPr>
            <a:r>
              <a:rPr lang="et-EE" sz="1600" dirty="0"/>
              <a:t>Hoolikalt </a:t>
            </a:r>
            <a:r>
              <a:rPr lang="et-EE" sz="1600" b="1" dirty="0"/>
              <a:t>säilitada ja ratsionaalselt kasutada lahingumoona</a:t>
            </a:r>
            <a:r>
              <a:rPr lang="et-EE" sz="1600" dirty="0"/>
              <a:t>. Võtta kasutusele </a:t>
            </a:r>
            <a:r>
              <a:rPr lang="et-EE" sz="1600" b="1" dirty="0"/>
              <a:t>meetmed </a:t>
            </a:r>
            <a:r>
              <a:rPr lang="fi-FI" sz="1600" b="1" dirty="0"/>
              <a:t>uute </a:t>
            </a:r>
            <a:r>
              <a:rPr lang="fi-FI" sz="1600" b="1" dirty="0" err="1"/>
              <a:t>relvade</a:t>
            </a:r>
            <a:r>
              <a:rPr lang="fi-FI" sz="1600" b="1" dirty="0"/>
              <a:t> ja </a:t>
            </a:r>
            <a:r>
              <a:rPr lang="fi-FI" sz="1600" b="1" dirty="0" err="1"/>
              <a:t>laskemoona</a:t>
            </a:r>
            <a:r>
              <a:rPr lang="fi-FI" sz="1600" b="1" dirty="0"/>
              <a:t> </a:t>
            </a:r>
            <a:r>
              <a:rPr lang="fi-FI" sz="1600" b="1" dirty="0" err="1"/>
              <a:t>hankimiseks</a:t>
            </a:r>
            <a:r>
              <a:rPr lang="fi-FI" sz="1600" dirty="0"/>
              <a:t>.</a:t>
            </a:r>
          </a:p>
          <a:p>
            <a:pPr marL="514350" indent="-514350">
              <a:buFont typeface="+mj-lt"/>
              <a:buAutoNum type="arabicPeriod"/>
            </a:pPr>
            <a:r>
              <a:rPr lang="et-EE" sz="1600" b="1" dirty="0"/>
              <a:t>Ehitada </a:t>
            </a:r>
            <a:r>
              <a:rPr lang="et-EE" sz="1600" b="1" dirty="0" err="1"/>
              <a:t>suuremõõtmelisi</a:t>
            </a:r>
            <a:r>
              <a:rPr lang="et-EE" sz="1600" b="1" dirty="0"/>
              <a:t> punkreid</a:t>
            </a:r>
            <a:r>
              <a:rPr lang="et-EE" sz="1600" dirty="0"/>
              <a:t>, kuhu vajadusel saavad varjuda ka teised grupid. </a:t>
            </a:r>
          </a:p>
          <a:p>
            <a:pPr marL="514350" indent="-514350">
              <a:buFont typeface="+mj-lt"/>
              <a:buAutoNum type="arabicPeriod"/>
            </a:pPr>
            <a:r>
              <a:rPr lang="et-EE" sz="1600" b="1" dirty="0"/>
              <a:t>Jälgida metsavendade toetajaid</a:t>
            </a:r>
            <a:r>
              <a:rPr lang="et-EE" sz="1600" dirty="0"/>
              <a:t>, kontrollides neid mitte ainult praktilises tegevuses  </a:t>
            </a:r>
            <a:r>
              <a:rPr lang="fi-FI" sz="1600" dirty="0" err="1"/>
              <a:t>vaid</a:t>
            </a:r>
            <a:r>
              <a:rPr lang="fi-FI" sz="1600" dirty="0"/>
              <a:t> ka </a:t>
            </a:r>
            <a:r>
              <a:rPr lang="fi-FI" sz="1600" dirty="0" err="1"/>
              <a:t>selgitades</a:t>
            </a:r>
            <a:r>
              <a:rPr lang="fi-FI" sz="1600" dirty="0"/>
              <a:t> </a:t>
            </a:r>
            <a:r>
              <a:rPr lang="fi-FI" sz="1600" dirty="0" err="1"/>
              <a:t>nende</a:t>
            </a:r>
            <a:r>
              <a:rPr lang="fi-FI" sz="1600" dirty="0"/>
              <a:t> </a:t>
            </a:r>
            <a:r>
              <a:rPr lang="fi-FI" sz="1600" dirty="0" err="1"/>
              <a:t>poliitilisi</a:t>
            </a:r>
            <a:r>
              <a:rPr lang="fi-FI" sz="1600" dirty="0"/>
              <a:t> </a:t>
            </a:r>
            <a:r>
              <a:rPr lang="fi-FI" sz="1600" dirty="0" err="1"/>
              <a:t>vaateid</a:t>
            </a:r>
            <a:r>
              <a:rPr lang="fi-FI" sz="1600" dirty="0"/>
              <a:t>. </a:t>
            </a:r>
            <a:r>
              <a:rPr lang="fi-FI" sz="1600" u="sng" dirty="0" err="1"/>
              <a:t>Kui</a:t>
            </a:r>
            <a:r>
              <a:rPr lang="fi-FI" sz="1600" u="sng" dirty="0"/>
              <a:t> </a:t>
            </a:r>
            <a:r>
              <a:rPr lang="fi-FI" sz="1600" u="sng" dirty="0" err="1"/>
              <a:t>selgub</a:t>
            </a:r>
            <a:r>
              <a:rPr lang="fi-FI" sz="1600" u="sng" dirty="0"/>
              <a:t>, et </a:t>
            </a:r>
            <a:r>
              <a:rPr lang="fi-FI" sz="1600" u="sng" dirty="0" err="1"/>
              <a:t>toetaja</a:t>
            </a:r>
            <a:r>
              <a:rPr lang="fi-FI" sz="1600" u="sng" dirty="0"/>
              <a:t> on </a:t>
            </a:r>
            <a:r>
              <a:rPr lang="fi-FI" sz="1600" u="sng" dirty="0" err="1"/>
              <a:t>muutnud</a:t>
            </a:r>
            <a:r>
              <a:rPr lang="fi-FI" sz="1600" u="sng" dirty="0"/>
              <a:t> oma</a:t>
            </a:r>
            <a:r>
              <a:rPr lang="et-EE" sz="1600" u="sng" dirty="0"/>
              <a:t> vaateid positiivseks nõukogude võimu vastu, siis  lõpetada otsekohe temaga kontakt.</a:t>
            </a:r>
          </a:p>
          <a:p>
            <a:pPr marL="514350" indent="-514350">
              <a:buFont typeface="+mj-lt"/>
              <a:buAutoNum type="arabicPeriod"/>
            </a:pPr>
            <a:r>
              <a:rPr lang="fi-FI" sz="1600" b="1" dirty="0" err="1"/>
              <a:t>Luua</a:t>
            </a:r>
            <a:r>
              <a:rPr lang="fi-FI" sz="1600" b="1" dirty="0"/>
              <a:t> </a:t>
            </a:r>
            <a:r>
              <a:rPr lang="fi-FI" sz="1600" b="1" dirty="0" err="1"/>
              <a:t>kontakt</a:t>
            </a:r>
            <a:r>
              <a:rPr lang="fi-FI" sz="1600" b="1" dirty="0"/>
              <a:t> </a:t>
            </a:r>
            <a:r>
              <a:rPr lang="fi-FI" sz="1600" b="1" dirty="0" err="1"/>
              <a:t>isikutega</a:t>
            </a:r>
            <a:r>
              <a:rPr lang="fi-FI" sz="1600" b="1" dirty="0"/>
              <a:t>, </a:t>
            </a:r>
            <a:r>
              <a:rPr lang="fi-FI" sz="1600" b="1" dirty="0" err="1"/>
              <a:t>kes</a:t>
            </a:r>
            <a:r>
              <a:rPr lang="fi-FI" sz="1600" b="1" dirty="0"/>
              <a:t> on </a:t>
            </a:r>
            <a:r>
              <a:rPr lang="fi-FI" sz="1600" b="1" dirty="0" err="1"/>
              <a:t>saavutanud</a:t>
            </a:r>
            <a:r>
              <a:rPr lang="fi-FI" sz="1600" b="1" dirty="0"/>
              <a:t> </a:t>
            </a:r>
            <a:r>
              <a:rPr lang="fi-FI" sz="1600" b="1" dirty="0" err="1"/>
              <a:t>nõukogude</a:t>
            </a:r>
            <a:r>
              <a:rPr lang="fi-FI" sz="1600" b="1" dirty="0"/>
              <a:t> </a:t>
            </a:r>
            <a:r>
              <a:rPr lang="fi-FI" sz="1600" b="1" dirty="0" err="1"/>
              <a:t>organite</a:t>
            </a:r>
            <a:r>
              <a:rPr lang="fi-FI" sz="1600" b="1" dirty="0"/>
              <a:t> </a:t>
            </a:r>
            <a:r>
              <a:rPr lang="fi-FI" sz="1600" b="1" dirty="0" err="1"/>
              <a:t>usalduse</a:t>
            </a:r>
            <a:r>
              <a:rPr lang="fi-FI" sz="1600" b="1" dirty="0"/>
              <a:t> </a:t>
            </a:r>
            <a:r>
              <a:rPr lang="fi-FI" sz="1600" dirty="0"/>
              <a:t>ja </a:t>
            </a:r>
            <a:r>
              <a:rPr lang="fi-FI" sz="1600" dirty="0" err="1"/>
              <a:t>töötavad</a:t>
            </a:r>
            <a:r>
              <a:rPr lang="et-EE" sz="1600" dirty="0"/>
              <a:t> nendes, kuigi oma vaadetelt ei poolda nõukogude võimu. Läbi nende selgitada </a:t>
            </a:r>
            <a:r>
              <a:rPr lang="fi-FI" sz="1600" dirty="0" err="1"/>
              <a:t>kavatsetavaid</a:t>
            </a:r>
            <a:r>
              <a:rPr lang="fi-FI" sz="1600" dirty="0"/>
              <a:t> </a:t>
            </a:r>
            <a:r>
              <a:rPr lang="fi-FI" sz="1600" dirty="0" err="1"/>
              <a:t>tegevusi</a:t>
            </a:r>
            <a:r>
              <a:rPr lang="fi-FI" sz="1600" dirty="0"/>
              <a:t>. </a:t>
            </a:r>
            <a:r>
              <a:rPr lang="fi-FI" sz="1600" dirty="0" err="1"/>
              <a:t>Neid</a:t>
            </a:r>
            <a:r>
              <a:rPr lang="fi-FI" sz="1600" dirty="0"/>
              <a:t> </a:t>
            </a:r>
            <a:r>
              <a:rPr lang="fi-FI" sz="1600" dirty="0" err="1"/>
              <a:t>andmeid</a:t>
            </a:r>
            <a:r>
              <a:rPr lang="fi-FI" sz="1600" dirty="0"/>
              <a:t> saame </a:t>
            </a:r>
            <a:r>
              <a:rPr lang="fi-FI" sz="1600" dirty="0" err="1"/>
              <a:t>kasutada</a:t>
            </a:r>
            <a:r>
              <a:rPr lang="fi-FI" sz="1600" dirty="0"/>
              <a:t> oma huvides ja </a:t>
            </a:r>
            <a:r>
              <a:rPr lang="fi-FI" sz="1600" dirty="0" err="1"/>
              <a:t>võtta</a:t>
            </a:r>
            <a:r>
              <a:rPr lang="fi-FI" sz="1600" dirty="0"/>
              <a:t> </a:t>
            </a:r>
            <a:r>
              <a:rPr lang="fi-FI" sz="1600" dirty="0" err="1"/>
              <a:t>kasutusele</a:t>
            </a:r>
            <a:r>
              <a:rPr lang="et-EE" sz="1600" dirty="0"/>
              <a:t>  ettevaatusabinõud</a:t>
            </a:r>
          </a:p>
        </p:txBody>
      </p:sp>
    </p:spTree>
    <p:extLst>
      <p:ext uri="{BB962C8B-B14F-4D97-AF65-F5344CB8AC3E}">
        <p14:creationId xmlns:p14="http://schemas.microsoft.com/office/powerpoint/2010/main" val="3974515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9148" y="368135"/>
            <a:ext cx="8671121" cy="6159583"/>
          </a:xfrm>
          <a:prstGeom prst="rect">
            <a:avLst/>
          </a:prstGeom>
        </p:spPr>
      </p:pic>
    </p:spTree>
    <p:extLst>
      <p:ext uri="{BB962C8B-B14F-4D97-AF65-F5344CB8AC3E}">
        <p14:creationId xmlns:p14="http://schemas.microsoft.com/office/powerpoint/2010/main" val="2789197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227" y="108488"/>
            <a:ext cx="12196016" cy="6586780"/>
          </a:xfrm>
          <a:prstGeom prst="rect">
            <a:avLst/>
          </a:prstGeom>
        </p:spPr>
      </p:pic>
    </p:spTree>
    <p:extLst>
      <p:ext uri="{BB962C8B-B14F-4D97-AF65-F5344CB8AC3E}">
        <p14:creationId xmlns:p14="http://schemas.microsoft.com/office/powerpoint/2010/main" val="201862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ealkiri 1"/>
          <p:cNvSpPr>
            <a:spLocks noGrp="1"/>
          </p:cNvSpPr>
          <p:nvPr>
            <p:ph type="title"/>
          </p:nvPr>
        </p:nvSpPr>
        <p:spPr>
          <a:xfrm>
            <a:off x="941231" y="378004"/>
            <a:ext cx="10515600" cy="1325563"/>
          </a:xfrm>
        </p:spPr>
        <p:txBody>
          <a:bodyPr/>
          <a:lstStyle/>
          <a:p>
            <a:r>
              <a:rPr lang="et-EE" b="1" dirty="0"/>
              <a:t>Metsavendade iseloomustus</a:t>
            </a:r>
          </a:p>
        </p:txBody>
      </p:sp>
      <p:sp>
        <p:nvSpPr>
          <p:cNvPr id="3" name="Sisu kohatäide 2"/>
          <p:cNvSpPr>
            <a:spLocks noGrp="1"/>
          </p:cNvSpPr>
          <p:nvPr>
            <p:ph idx="1"/>
          </p:nvPr>
        </p:nvSpPr>
        <p:spPr/>
        <p:txBody>
          <a:bodyPr>
            <a:normAutofit/>
          </a:bodyPr>
          <a:lstStyle/>
          <a:p>
            <a:r>
              <a:rPr lang="et-EE" dirty="0"/>
              <a:t>Metsavend/vastupanuliikuja – ideoloogilistel põhjustel, valitseva režiimi eest varjav ja oma ideoloogia nimel režiimile vastupanu osutav isik</a:t>
            </a:r>
          </a:p>
          <a:p>
            <a:pPr lvl="1"/>
            <a:r>
              <a:rPr lang="et-EE" dirty="0"/>
              <a:t>Ideoloogia – riigikord</a:t>
            </a:r>
          </a:p>
          <a:p>
            <a:pPr lvl="1"/>
            <a:r>
              <a:rPr lang="et-EE" dirty="0"/>
              <a:t>Varjamine – režiimi poolt määratud vastutusest hoidumine</a:t>
            </a:r>
          </a:p>
          <a:p>
            <a:pPr lvl="1"/>
            <a:r>
              <a:rPr lang="et-EE" dirty="0"/>
              <a:t>Vastupanu – režiimi põhimõtete aktiivne eitamine (relvaga ja ilma)</a:t>
            </a:r>
            <a:endParaRPr lang="en-US" dirty="0"/>
          </a:p>
        </p:txBody>
      </p:sp>
    </p:spTree>
    <p:extLst>
      <p:ext uri="{BB962C8B-B14F-4D97-AF65-F5344CB8AC3E}">
        <p14:creationId xmlns:p14="http://schemas.microsoft.com/office/powerpoint/2010/main" val="2624787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368655"/>
            <a:ext cx="10992556" cy="1325563"/>
          </a:xfrm>
        </p:spPr>
        <p:txBody>
          <a:bodyPr/>
          <a:lstStyle/>
          <a:p>
            <a:r>
              <a:rPr lang="et-EE" dirty="0"/>
              <a:t>Metsavendade paiknemine tänapäeva teoorias</a:t>
            </a:r>
          </a:p>
        </p:txBody>
      </p:sp>
      <p:pic>
        <p:nvPicPr>
          <p:cNvPr id="3" name="Picture 2"/>
          <p:cNvPicPr>
            <a:picLocks noChangeAspect="1"/>
          </p:cNvPicPr>
          <p:nvPr/>
        </p:nvPicPr>
        <p:blipFill>
          <a:blip r:embed="rId2"/>
          <a:stretch>
            <a:fillRect/>
          </a:stretch>
        </p:blipFill>
        <p:spPr>
          <a:xfrm>
            <a:off x="395111" y="534633"/>
            <a:ext cx="6500989" cy="6363793"/>
          </a:xfrm>
          <a:prstGeom prst="rect">
            <a:avLst/>
          </a:prstGeom>
        </p:spPr>
      </p:pic>
      <p:sp>
        <p:nvSpPr>
          <p:cNvPr id="4" name="TextBox 3"/>
          <p:cNvSpPr txBox="1"/>
          <p:nvPr/>
        </p:nvSpPr>
        <p:spPr>
          <a:xfrm>
            <a:off x="6896100" y="658689"/>
            <a:ext cx="4907845" cy="5632311"/>
          </a:xfrm>
          <a:prstGeom prst="rect">
            <a:avLst/>
          </a:prstGeom>
          <a:noFill/>
        </p:spPr>
        <p:txBody>
          <a:bodyPr wrap="square" rtlCol="0">
            <a:spAutoFit/>
          </a:bodyPr>
          <a:lstStyle/>
          <a:p>
            <a:r>
              <a:rPr lang="et-EE" b="1" dirty="0"/>
              <a:t>Turg</a:t>
            </a:r>
            <a:r>
              <a:rPr lang="et-EE" dirty="0"/>
              <a:t> – </a:t>
            </a:r>
            <a:r>
              <a:rPr lang="et-EE" dirty="0">
                <a:solidFill>
                  <a:srgbClr val="FF0000"/>
                </a:solidFill>
              </a:rPr>
              <a:t>aktivistid</a:t>
            </a:r>
            <a:r>
              <a:rPr lang="et-EE" dirty="0"/>
              <a:t>, </a:t>
            </a:r>
            <a:r>
              <a:rPr lang="et-EE" dirty="0">
                <a:solidFill>
                  <a:srgbClr val="0000CC"/>
                </a:solidFill>
              </a:rPr>
              <a:t>küüditatud</a:t>
            </a:r>
          </a:p>
          <a:p>
            <a:r>
              <a:rPr lang="et-EE" b="1" dirty="0"/>
              <a:t>Välisriigid</a:t>
            </a:r>
            <a:r>
              <a:rPr lang="et-EE" dirty="0"/>
              <a:t> – Rootsi, USA, UK</a:t>
            </a:r>
          </a:p>
          <a:p>
            <a:endParaRPr lang="et-EE" dirty="0"/>
          </a:p>
          <a:p>
            <a:r>
              <a:rPr lang="et-EE" b="1" dirty="0"/>
              <a:t>Elanikkonna toetuse kogumine </a:t>
            </a:r>
            <a:r>
              <a:rPr lang="et-EE" dirty="0"/>
              <a:t>– „strateegiline kommunikatsioon“, oma tegevuse põhjendamine, vastase kritiseerimine </a:t>
            </a:r>
          </a:p>
          <a:p>
            <a:endParaRPr lang="et-EE" dirty="0"/>
          </a:p>
          <a:p>
            <a:r>
              <a:rPr lang="et-EE" b="1" dirty="0"/>
              <a:t>Elanike kontrolli takistamine </a:t>
            </a:r>
            <a:r>
              <a:rPr lang="et-EE" dirty="0"/>
              <a:t>– </a:t>
            </a:r>
            <a:r>
              <a:rPr lang="et-EE" dirty="0">
                <a:solidFill>
                  <a:srgbClr val="FF0000"/>
                </a:solidFill>
              </a:rPr>
              <a:t>Julgeoleku kohal viibimine, ühiskonna ülesehituse muutmine, meediavahendite piiramine</a:t>
            </a:r>
          </a:p>
          <a:p>
            <a:endParaRPr lang="et-EE" dirty="0"/>
          </a:p>
          <a:p>
            <a:r>
              <a:rPr lang="et-EE" b="1" dirty="0"/>
              <a:t>Vastase vastu suunatud tegevused </a:t>
            </a:r>
            <a:r>
              <a:rPr lang="et-EE" dirty="0"/>
              <a:t>– </a:t>
            </a:r>
            <a:r>
              <a:rPr lang="et-EE" dirty="0">
                <a:solidFill>
                  <a:srgbClr val="FF0000"/>
                </a:solidFill>
              </a:rPr>
              <a:t>haarangud, agentuurtöö, arreteerimised, likvideerimised, </a:t>
            </a:r>
            <a:r>
              <a:rPr lang="et-EE" dirty="0">
                <a:solidFill>
                  <a:srgbClr val="0000CC"/>
                </a:solidFill>
              </a:rPr>
              <a:t>rünnakud nõuk. võimuesindajate ja objektide vastu</a:t>
            </a:r>
          </a:p>
          <a:p>
            <a:endParaRPr lang="et-EE" dirty="0">
              <a:solidFill>
                <a:srgbClr val="0000CC"/>
              </a:solidFill>
            </a:endParaRPr>
          </a:p>
          <a:p>
            <a:r>
              <a:rPr lang="et-EE" b="1" dirty="0"/>
              <a:t>Rahvusvaheliste suhete takistamine </a:t>
            </a:r>
            <a:r>
              <a:rPr lang="et-EE" dirty="0"/>
              <a:t>– </a:t>
            </a:r>
            <a:r>
              <a:rPr lang="et-EE" dirty="0">
                <a:solidFill>
                  <a:srgbClr val="FF0000"/>
                </a:solidFill>
              </a:rPr>
              <a:t>piirirežiim, vastuluure </a:t>
            </a:r>
          </a:p>
          <a:p>
            <a:endParaRPr lang="et-EE" dirty="0"/>
          </a:p>
          <a:p>
            <a:r>
              <a:rPr lang="et-EE" b="1" dirty="0"/>
              <a:t>Rahvusvaheliste suhete loomine </a:t>
            </a:r>
            <a:r>
              <a:rPr lang="et-EE" dirty="0"/>
              <a:t>- … </a:t>
            </a:r>
          </a:p>
        </p:txBody>
      </p:sp>
    </p:spTree>
    <p:extLst>
      <p:ext uri="{BB962C8B-B14F-4D97-AF65-F5344CB8AC3E}">
        <p14:creationId xmlns:p14="http://schemas.microsoft.com/office/powerpoint/2010/main" val="338704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821" y="365125"/>
            <a:ext cx="11334045" cy="1325563"/>
          </a:xfrm>
        </p:spPr>
        <p:txBody>
          <a:bodyPr/>
          <a:lstStyle/>
          <a:p>
            <a:r>
              <a:rPr lang="et-EE" dirty="0"/>
              <a:t>Metsavendade sõjaline iseloomustus NKGB poolt</a:t>
            </a:r>
          </a:p>
        </p:txBody>
      </p:sp>
      <p:sp>
        <p:nvSpPr>
          <p:cNvPr id="3" name="Content Placeholder 2"/>
          <p:cNvSpPr>
            <a:spLocks noGrp="1"/>
          </p:cNvSpPr>
          <p:nvPr>
            <p:ph idx="1"/>
          </p:nvPr>
        </p:nvSpPr>
        <p:spPr>
          <a:xfrm>
            <a:off x="383822" y="1825625"/>
            <a:ext cx="11627556" cy="4351338"/>
          </a:xfrm>
        </p:spPr>
        <p:txBody>
          <a:bodyPr>
            <a:normAutofit lnSpcReduction="10000"/>
          </a:bodyPr>
          <a:lstStyle/>
          <a:p>
            <a:r>
              <a:rPr lang="et-EE" dirty="0"/>
              <a:t>Vaatamata viimasel ajal </a:t>
            </a:r>
            <a:r>
              <a:rPr lang="et-EE" b="1" dirty="0"/>
              <a:t>kodanliku-natsionalistliku põrandaaluse vastupanuliikumisele</a:t>
            </a:r>
            <a:r>
              <a:rPr lang="et-EE" dirty="0"/>
              <a:t> ja selle relvastatud bandedele antud tõsistele löökidele, jätkavad vabariigi territooriumil ikka veel tegevust 20 relvastatud natsionalistlikku bandet, mis </a:t>
            </a:r>
            <a:r>
              <a:rPr lang="et-EE" b="1" dirty="0"/>
              <a:t>koosnevad põhiliselt kaadribandiitidest, omavad suurt kogemust relvastatud võitluseks nõukogude võimuga </a:t>
            </a:r>
            <a:r>
              <a:rPr lang="et-EE" dirty="0"/>
              <a:t>ja käesoleval ajal </a:t>
            </a:r>
            <a:r>
              <a:rPr lang="et-EE" b="1" dirty="0"/>
              <a:t>aktiviseerivad oma õõnestavat nõukogudevastast tegevust</a:t>
            </a:r>
            <a:r>
              <a:rPr lang="et-EE" dirty="0"/>
              <a:t>.</a:t>
            </a:r>
          </a:p>
          <a:p>
            <a:r>
              <a:rPr lang="et-EE" dirty="0"/>
              <a:t> Bandede ilmingute </a:t>
            </a:r>
            <a:r>
              <a:rPr lang="et-EE" b="1" dirty="0"/>
              <a:t>arvukus vabariigis, </a:t>
            </a:r>
            <a:r>
              <a:rPr lang="et-EE" dirty="0"/>
              <a:t>eriti terroristliku iseloomuga, </a:t>
            </a:r>
            <a:r>
              <a:rPr lang="et-EE" b="1" dirty="0"/>
              <a:t>kasvab iga kuuga</a:t>
            </a:r>
            <a:r>
              <a:rPr lang="et-EE" dirty="0"/>
              <a:t>. Nii oli veebruaris 3 banditismiilmingut, märtsis 7, aprillis 8, mais 15, juunis 17. Oma vaenulikus tegevuses </a:t>
            </a:r>
            <a:r>
              <a:rPr lang="et-EE" b="1" dirty="0"/>
              <a:t>hirmutades kohalikku rahulikku elanikkonda</a:t>
            </a:r>
            <a:r>
              <a:rPr lang="et-EE" dirty="0"/>
              <a:t> suunavad nad </a:t>
            </a:r>
            <a:r>
              <a:rPr lang="et-EE" b="1" dirty="0"/>
              <a:t>terroriaktid kohalike aktivistide vastu</a:t>
            </a:r>
            <a:r>
              <a:rPr lang="et-EE" dirty="0"/>
              <a:t> ja </a:t>
            </a:r>
            <a:r>
              <a:rPr lang="et-EE" b="1" dirty="0"/>
              <a:t>diversiooni kallaletungid riiklike ettevõtete ja asutuste vastu</a:t>
            </a:r>
            <a:r>
              <a:rPr lang="et-EE" dirty="0"/>
              <a:t>.</a:t>
            </a:r>
          </a:p>
          <a:p>
            <a:endParaRPr lang="et-EE" dirty="0"/>
          </a:p>
        </p:txBody>
      </p:sp>
    </p:spTree>
    <p:extLst>
      <p:ext uri="{BB962C8B-B14F-4D97-AF65-F5344CB8AC3E}">
        <p14:creationId xmlns:p14="http://schemas.microsoft.com/office/powerpoint/2010/main" val="140091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a:t>
            </a:r>
          </a:p>
        </p:txBody>
      </p:sp>
      <p:sp>
        <p:nvSpPr>
          <p:cNvPr id="3" name="Content Placeholder 2"/>
          <p:cNvSpPr>
            <a:spLocks noGrp="1"/>
          </p:cNvSpPr>
          <p:nvPr>
            <p:ph idx="1"/>
          </p:nvPr>
        </p:nvSpPr>
        <p:spPr/>
        <p:txBody>
          <a:bodyPr/>
          <a:lstStyle/>
          <a:p>
            <a:r>
              <a:rPr lang="et-EE" dirty="0"/>
              <a:t>… </a:t>
            </a:r>
            <a:r>
              <a:rPr lang="et-EE" b="1" dirty="0"/>
              <a:t>välismaised luureteenistused</a:t>
            </a:r>
            <a:r>
              <a:rPr lang="et-EE" dirty="0"/>
              <a:t>, eeskätt </a:t>
            </a:r>
            <a:r>
              <a:rPr lang="et-EE" dirty="0" err="1"/>
              <a:t>anglo-saksi</a:t>
            </a:r>
            <a:r>
              <a:rPr lang="et-EE" dirty="0"/>
              <a:t> maadest (Inglismaa ja USA), läbi oma arvuka agentuuri, mida värvatakse eesti-natsionalistlike emigrantide hulgast ja mida saadetakse legaalsel ja mittelegaalsel moel, </a:t>
            </a:r>
            <a:r>
              <a:rPr lang="et-EE" b="1" dirty="0"/>
              <a:t>üritatavad organiseerida Eesti territooriumil sügavat natsionalistlikku põrandaalust vastupanuliikumist</a:t>
            </a:r>
            <a:r>
              <a:rPr lang="et-EE" dirty="0"/>
              <a:t> ja suunata seda aktiivsele nõukogudevastasele tegevusele, kuni uute natsionalistlike banditismiformeeringute loomiseni ning laialdasele diversiooni- ja terroriaktide läbiviimiseni. Organiseerides ja toetades põrandalust vastupanuliikumist ja selle relvastatud bandesid, </a:t>
            </a:r>
            <a:r>
              <a:rPr lang="et-EE" b="1" dirty="0"/>
              <a:t>üritavad välismaised luureteenistused valmistada ette ja kasutada bandiitliku vastupanukaadrit sõjaks imperialistlike riikide ja NL vahel</a:t>
            </a:r>
            <a:r>
              <a:rPr lang="et-EE" dirty="0"/>
              <a:t>. </a:t>
            </a:r>
          </a:p>
        </p:txBody>
      </p:sp>
    </p:spTree>
    <p:extLst>
      <p:ext uri="{BB962C8B-B14F-4D97-AF65-F5344CB8AC3E}">
        <p14:creationId xmlns:p14="http://schemas.microsoft.com/office/powerpoint/2010/main" val="2593407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44419" y="-54529"/>
            <a:ext cx="10515600" cy="1325563"/>
          </a:xfrm>
        </p:spPr>
        <p:txBody>
          <a:bodyPr/>
          <a:lstStyle/>
          <a:p>
            <a:r>
              <a:rPr lang="et-EE" b="1" u="sng" dirty="0"/>
              <a:t>Metsavennad </a:t>
            </a:r>
            <a:r>
              <a:rPr lang="en-US" b="1" u="sng" dirty="0"/>
              <a:t>1944 – 1953</a:t>
            </a:r>
            <a:endParaRPr lang="en-US" u="sng" dirty="0"/>
          </a:p>
        </p:txBody>
      </p:sp>
      <p:sp>
        <p:nvSpPr>
          <p:cNvPr id="3" name="Sisu kohatäide 2"/>
          <p:cNvSpPr>
            <a:spLocks noGrp="1"/>
          </p:cNvSpPr>
          <p:nvPr>
            <p:ph idx="1"/>
          </p:nvPr>
        </p:nvSpPr>
        <p:spPr>
          <a:xfrm>
            <a:off x="541175" y="1135566"/>
            <a:ext cx="11122089" cy="5019869"/>
          </a:xfrm>
        </p:spPr>
        <p:txBody>
          <a:bodyPr>
            <a:normAutofit lnSpcReduction="10000"/>
          </a:bodyPr>
          <a:lstStyle/>
          <a:p>
            <a:r>
              <a:rPr lang="en-US" dirty="0"/>
              <a:t>„</a:t>
            </a:r>
            <a:r>
              <a:rPr lang="et-EE" dirty="0"/>
              <a:t>Poliitiline banditism</a:t>
            </a:r>
            <a:r>
              <a:rPr lang="en-US" dirty="0"/>
              <a:t>“ </a:t>
            </a:r>
            <a:r>
              <a:rPr lang="et-EE" dirty="0"/>
              <a:t> 3Bs eristus ülejäänud NList (vt 1949 käsku)</a:t>
            </a:r>
            <a:endParaRPr lang="en-US" dirty="0"/>
          </a:p>
          <a:p>
            <a:r>
              <a:rPr lang="et-EE" dirty="0"/>
              <a:t>Umbes </a:t>
            </a:r>
            <a:r>
              <a:rPr lang="en-US" dirty="0"/>
              <a:t>15 000 </a:t>
            </a:r>
            <a:r>
              <a:rPr lang="et-EE" dirty="0"/>
              <a:t>varjas end võimude eest (vt statistikat)</a:t>
            </a:r>
            <a:endParaRPr lang="en-US" dirty="0"/>
          </a:p>
          <a:p>
            <a:r>
              <a:rPr lang="et-EE" dirty="0"/>
              <a:t>1949 märts – metsavendluse vastane meede</a:t>
            </a:r>
          </a:p>
          <a:p>
            <a:r>
              <a:rPr lang="et-EE" dirty="0"/>
              <a:t>Välditi aktiivset võitlust / vastupanu ja oodati Lääne sekkumist (vt JORSS eesmärke) </a:t>
            </a:r>
          </a:p>
          <a:p>
            <a:pPr lvl="1"/>
            <a:r>
              <a:rPr lang="et-EE" dirty="0" err="1"/>
              <a:t>Mob</a:t>
            </a:r>
            <a:r>
              <a:rPr lang="et-EE" dirty="0"/>
              <a:t> potentsiaal 80 000</a:t>
            </a:r>
          </a:p>
          <a:p>
            <a:pPr lvl="1"/>
            <a:r>
              <a:rPr lang="et-EE" dirty="0"/>
              <a:t>Ühiskonnas säilitati lootus/mälestus, mis igapäevases </a:t>
            </a:r>
            <a:r>
              <a:rPr lang="et-EE" dirty="0" err="1"/>
              <a:t>IOs</a:t>
            </a:r>
            <a:r>
              <a:rPr lang="et-EE" dirty="0"/>
              <a:t> sai siiski lüüa.</a:t>
            </a:r>
          </a:p>
          <a:p>
            <a:pPr lvl="1"/>
            <a:r>
              <a:rPr lang="et-EE" dirty="0"/>
              <a:t>Kineetiline mõju tühine(?)</a:t>
            </a:r>
            <a:endParaRPr lang="en-US" dirty="0"/>
          </a:p>
          <a:p>
            <a:r>
              <a:rPr lang="et-EE" dirty="0"/>
              <a:t>Tõhus NKGB agentide võrk kohalike hulgas põhines kompromiteerivatel asjaoludel, mis omakorda suurendas tõhusust</a:t>
            </a:r>
          </a:p>
          <a:p>
            <a:r>
              <a:rPr lang="et-EE" dirty="0"/>
              <a:t>Elanikkonna toetus ei arenenud „revolutsioonimaksuni“</a:t>
            </a:r>
          </a:p>
          <a:p>
            <a:r>
              <a:rPr lang="et-EE" dirty="0"/>
              <a:t>Julgeolek = </a:t>
            </a:r>
            <a:r>
              <a:rPr lang="et-EE" dirty="0" err="1"/>
              <a:t>proffid</a:t>
            </a:r>
            <a:r>
              <a:rPr lang="et-EE" dirty="0"/>
              <a:t> vs Metsavennad = diletandid  </a:t>
            </a:r>
            <a:r>
              <a:rPr lang="en-US" dirty="0"/>
              <a:t> </a:t>
            </a:r>
          </a:p>
          <a:p>
            <a:endParaRPr lang="en-US" dirty="0"/>
          </a:p>
        </p:txBody>
      </p:sp>
    </p:spTree>
    <p:extLst>
      <p:ext uri="{BB962C8B-B14F-4D97-AF65-F5344CB8AC3E}">
        <p14:creationId xmlns:p14="http://schemas.microsoft.com/office/powerpoint/2010/main" val="2659606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a:ln>
            <a:noFill/>
          </a:ln>
        </p:spPr>
        <p:txBody>
          <a:bodyPr>
            <a:normAutofit/>
          </a:bodyPr>
          <a:lstStyle/>
          <a:p>
            <a:r>
              <a:rPr lang="et-EE" sz="3600" b="1" dirty="0"/>
              <a:t>Statistika1944-53</a:t>
            </a:r>
            <a:r>
              <a:rPr lang="en-GB" sz="3600" b="1" dirty="0"/>
              <a:t>: </a:t>
            </a:r>
            <a:r>
              <a:rPr lang="et-EE" sz="3600" b="1" dirty="0"/>
              <a:t>Rünnakud Nõukogude võimu vastu ja kaotused</a:t>
            </a:r>
            <a:endParaRPr lang="en-GB" sz="3600" b="1" dirty="0"/>
          </a:p>
        </p:txBody>
      </p:sp>
      <p:graphicFrame>
        <p:nvGraphicFramePr>
          <p:cNvPr id="6" name="Chart 5"/>
          <p:cNvGraphicFramePr/>
          <p:nvPr>
            <p:extLst/>
          </p:nvPr>
        </p:nvGraphicFramePr>
        <p:xfrm>
          <a:off x="-669081" y="1435968"/>
          <a:ext cx="8128000"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nvPr>
        </p:nvGraphicFramePr>
        <p:xfrm>
          <a:off x="3892731" y="1325563"/>
          <a:ext cx="8399417" cy="553243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9766755" y="6023557"/>
            <a:ext cx="2280048" cy="646331"/>
          </a:xfrm>
          <a:prstGeom prst="rect">
            <a:avLst/>
          </a:prstGeom>
          <a:noFill/>
        </p:spPr>
        <p:txBody>
          <a:bodyPr wrap="none" rtlCol="0">
            <a:spAutoFit/>
          </a:bodyPr>
          <a:lstStyle/>
          <a:p>
            <a:r>
              <a:rPr lang="et-EE" dirty="0"/>
              <a:t>WIA Julgeolek vs tsiviil</a:t>
            </a:r>
          </a:p>
          <a:p>
            <a:r>
              <a:rPr lang="et-EE" dirty="0"/>
              <a:t>Leedu, ETA, IRA …</a:t>
            </a:r>
          </a:p>
        </p:txBody>
      </p:sp>
      <p:sp>
        <p:nvSpPr>
          <p:cNvPr id="4" name="TextBox 3"/>
          <p:cNvSpPr txBox="1"/>
          <p:nvPr/>
        </p:nvSpPr>
        <p:spPr>
          <a:xfrm>
            <a:off x="90311" y="6485222"/>
            <a:ext cx="1893916" cy="369332"/>
          </a:xfrm>
          <a:prstGeom prst="rect">
            <a:avLst/>
          </a:prstGeom>
          <a:noFill/>
        </p:spPr>
        <p:txBody>
          <a:bodyPr wrap="none" rtlCol="0">
            <a:spAutoFit/>
          </a:bodyPr>
          <a:lstStyle/>
          <a:p>
            <a:r>
              <a:rPr lang="et-EE" dirty="0"/>
              <a:t>Allikas: </a:t>
            </a:r>
            <a:r>
              <a:rPr lang="et-EE" dirty="0" err="1"/>
              <a:t>T.Tannberg</a:t>
            </a:r>
            <a:endParaRPr lang="et-EE" dirty="0"/>
          </a:p>
        </p:txBody>
      </p:sp>
    </p:spTree>
    <p:extLst>
      <p:ext uri="{BB962C8B-B14F-4D97-AF65-F5344CB8AC3E}">
        <p14:creationId xmlns:p14="http://schemas.microsoft.com/office/powerpoint/2010/main" val="3393258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u="sng" dirty="0"/>
              <a:t>Statistika: </a:t>
            </a:r>
            <a:r>
              <a:rPr lang="en-GB" b="1" u="sng" dirty="0"/>
              <a:t>1944-53 </a:t>
            </a:r>
            <a:r>
              <a:rPr lang="et-EE" b="1" u="sng" dirty="0"/>
              <a:t>Metsavendade kaotused</a:t>
            </a:r>
            <a:endParaRPr lang="en-GB" b="1" u="sng" dirty="0"/>
          </a:p>
        </p:txBody>
      </p:sp>
      <p:graphicFrame>
        <p:nvGraphicFramePr>
          <p:cNvPr id="8" name="Content Placeholder 7"/>
          <p:cNvGraphicFramePr>
            <a:graphicFrameLocks noGrp="1"/>
          </p:cNvGraphicFramePr>
          <p:nvPr>
            <p:ph idx="1"/>
            <p:extLst/>
          </p:nvPr>
        </p:nvGraphicFramePr>
        <p:xfrm>
          <a:off x="0" y="2383020"/>
          <a:ext cx="6398623" cy="413534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597175" y="1795191"/>
            <a:ext cx="6205481" cy="1815882"/>
          </a:xfrm>
          <a:prstGeom prst="rect">
            <a:avLst/>
          </a:prstGeom>
          <a:noFill/>
        </p:spPr>
        <p:txBody>
          <a:bodyPr wrap="none" rtlCol="0">
            <a:spAutoFit/>
          </a:bodyPr>
          <a:lstStyle/>
          <a:p>
            <a:r>
              <a:rPr lang="et-EE" sz="2800" b="1" u="sng" dirty="0"/>
              <a:t>Kaotuste võrdlus:</a:t>
            </a:r>
            <a:endParaRPr lang="en-US" sz="2800" b="1" u="sng" dirty="0"/>
          </a:p>
          <a:p>
            <a:pPr marL="342900" indent="-342900">
              <a:buFont typeface="+mj-lt"/>
              <a:buAutoNum type="arabicPeriod"/>
            </a:pPr>
            <a:r>
              <a:rPr lang="en-US" sz="2800" dirty="0"/>
              <a:t>KIA </a:t>
            </a:r>
            <a:r>
              <a:rPr lang="et-EE" sz="2800" dirty="0"/>
              <a:t>MV</a:t>
            </a:r>
            <a:r>
              <a:rPr lang="en-US" sz="2800" dirty="0"/>
              <a:t>  vs KIA „</a:t>
            </a:r>
            <a:r>
              <a:rPr lang="et-EE" sz="2800" dirty="0"/>
              <a:t>Julgeolek</a:t>
            </a:r>
            <a:r>
              <a:rPr lang="en-US" sz="2800" dirty="0"/>
              <a:t>“</a:t>
            </a:r>
            <a:r>
              <a:rPr lang="et-EE" sz="2800" dirty="0"/>
              <a:t> (518)</a:t>
            </a:r>
            <a:r>
              <a:rPr lang="en-US" sz="2800" dirty="0"/>
              <a:t> = </a:t>
            </a:r>
            <a:r>
              <a:rPr lang="en-US" sz="2800" b="1" dirty="0"/>
              <a:t>3:1</a:t>
            </a:r>
          </a:p>
          <a:p>
            <a:pPr marL="342900" indent="-342900">
              <a:buFont typeface="+mj-lt"/>
              <a:buAutoNum type="arabicPeriod"/>
            </a:pPr>
            <a:r>
              <a:rPr lang="en-US" sz="2800" dirty="0"/>
              <a:t>KIA+</a:t>
            </a:r>
            <a:r>
              <a:rPr lang="et-EE" sz="2800" dirty="0" err="1"/>
              <a:t>Arret</a:t>
            </a:r>
            <a:r>
              <a:rPr lang="en-US" sz="2800" dirty="0"/>
              <a:t> </a:t>
            </a:r>
            <a:r>
              <a:rPr lang="et-EE" sz="2800" dirty="0"/>
              <a:t>MV </a:t>
            </a:r>
            <a:r>
              <a:rPr lang="en-US" sz="2800" dirty="0"/>
              <a:t>vs KIA „</a:t>
            </a:r>
            <a:r>
              <a:rPr lang="et-EE" sz="2800" dirty="0"/>
              <a:t>Julgeolek</a:t>
            </a:r>
            <a:r>
              <a:rPr lang="en-US" sz="2800" dirty="0"/>
              <a:t>“ = </a:t>
            </a:r>
            <a:r>
              <a:rPr lang="en-US" sz="2800" b="1" dirty="0"/>
              <a:t>22:1</a:t>
            </a:r>
          </a:p>
          <a:p>
            <a:pPr marL="342900" indent="-342900">
              <a:buFont typeface="+mj-lt"/>
              <a:buAutoNum type="arabicPeriod"/>
            </a:pPr>
            <a:r>
              <a:rPr lang="en-US" sz="2800" dirty="0"/>
              <a:t>KIA+</a:t>
            </a:r>
            <a:r>
              <a:rPr lang="et-EE" sz="2800" dirty="0" err="1"/>
              <a:t>Arret</a:t>
            </a:r>
            <a:r>
              <a:rPr lang="en-US" sz="2800" dirty="0"/>
              <a:t> </a:t>
            </a:r>
            <a:r>
              <a:rPr lang="et-EE" sz="2800" dirty="0"/>
              <a:t>MV </a:t>
            </a:r>
            <a:r>
              <a:rPr lang="en-US" sz="2800" dirty="0"/>
              <a:t>vs KIA </a:t>
            </a:r>
            <a:r>
              <a:rPr lang="et-EE" sz="2800" dirty="0" err="1"/>
              <a:t>Nõuk.kod</a:t>
            </a:r>
            <a:r>
              <a:rPr lang="et-EE" sz="2800" dirty="0"/>
              <a:t> </a:t>
            </a:r>
            <a:r>
              <a:rPr lang="en-US" sz="2800" dirty="0"/>
              <a:t>= </a:t>
            </a:r>
            <a:r>
              <a:rPr lang="en-US" sz="2800" b="1" dirty="0"/>
              <a:t>11:1</a:t>
            </a:r>
          </a:p>
        </p:txBody>
      </p:sp>
      <p:sp>
        <p:nvSpPr>
          <p:cNvPr id="3" name="TextBox 2"/>
          <p:cNvSpPr txBox="1"/>
          <p:nvPr/>
        </p:nvSpPr>
        <p:spPr>
          <a:xfrm>
            <a:off x="8567845" y="4450693"/>
            <a:ext cx="2785955" cy="923330"/>
          </a:xfrm>
          <a:prstGeom prst="rect">
            <a:avLst/>
          </a:prstGeom>
          <a:noFill/>
        </p:spPr>
        <p:txBody>
          <a:bodyPr wrap="none" rtlCol="0">
            <a:spAutoFit/>
          </a:bodyPr>
          <a:lstStyle/>
          <a:p>
            <a:r>
              <a:rPr lang="et-EE" dirty="0" err="1"/>
              <a:t>Taliban</a:t>
            </a:r>
            <a:r>
              <a:rPr lang="et-EE" dirty="0"/>
              <a:t> 18:1</a:t>
            </a:r>
          </a:p>
          <a:p>
            <a:r>
              <a:rPr lang="et-EE" dirty="0" err="1"/>
              <a:t>Hezbollah</a:t>
            </a:r>
            <a:r>
              <a:rPr lang="et-EE" dirty="0"/>
              <a:t> 2006 2:1 kuni 9:1</a:t>
            </a:r>
          </a:p>
          <a:p>
            <a:endParaRPr lang="et-EE" dirty="0"/>
          </a:p>
        </p:txBody>
      </p:sp>
    </p:spTree>
    <p:extLst>
      <p:ext uri="{BB962C8B-B14F-4D97-AF65-F5344CB8AC3E}">
        <p14:creationId xmlns:p14="http://schemas.microsoft.com/office/powerpoint/2010/main" val="1564788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dirty="0"/>
              <a:t>J.O.R.S.S. strateegia</a:t>
            </a:r>
            <a:br>
              <a:rPr lang="et-EE" dirty="0"/>
            </a:br>
            <a:r>
              <a:rPr lang="et-EE" dirty="0"/>
              <a:t>kaasaegses formaadis</a:t>
            </a:r>
          </a:p>
        </p:txBody>
      </p:sp>
      <p:sp>
        <p:nvSpPr>
          <p:cNvPr id="3" name="Subtitle 2"/>
          <p:cNvSpPr>
            <a:spLocks noGrp="1"/>
          </p:cNvSpPr>
          <p:nvPr>
            <p:ph type="subTitle" idx="1"/>
          </p:nvPr>
        </p:nvSpPr>
        <p:spPr>
          <a:xfrm>
            <a:off x="383823" y="4595460"/>
            <a:ext cx="11209866" cy="1655762"/>
          </a:xfrm>
        </p:spPr>
        <p:txBody>
          <a:bodyPr/>
          <a:lstStyle/>
          <a:p>
            <a:pPr algn="l"/>
            <a:r>
              <a:rPr lang="et-EE" b="1" dirty="0"/>
              <a:t>Eesmärk</a:t>
            </a:r>
            <a:r>
              <a:rPr lang="en-GB" b="1" dirty="0"/>
              <a:t>: </a:t>
            </a:r>
            <a:r>
              <a:rPr lang="et-EE" dirty="0"/>
              <a:t>Saavutada metsavendade ja elanike hulgas valmidus </a:t>
            </a:r>
            <a:r>
              <a:rPr lang="et-EE" b="1" dirty="0"/>
              <a:t>toetada</a:t>
            </a:r>
            <a:r>
              <a:rPr lang="et-EE" dirty="0"/>
              <a:t> lääneriikide ja Nõukogude Liidu vahelise </a:t>
            </a:r>
            <a:r>
              <a:rPr lang="et-EE" b="1" dirty="0"/>
              <a:t>sõja korral </a:t>
            </a:r>
            <a:r>
              <a:rPr lang="et-EE" dirty="0"/>
              <a:t>relvastatud tegevusega </a:t>
            </a:r>
            <a:r>
              <a:rPr lang="et-EE" b="1" dirty="0"/>
              <a:t>nõukogude võimu kukutamist ENSVs</a:t>
            </a:r>
            <a:endParaRPr lang="en-GB" b="1" dirty="0"/>
          </a:p>
          <a:p>
            <a:pPr algn="l"/>
            <a:endParaRPr lang="et-EE" dirty="0"/>
          </a:p>
        </p:txBody>
      </p:sp>
    </p:spTree>
    <p:extLst>
      <p:ext uri="{BB962C8B-B14F-4D97-AF65-F5344CB8AC3E}">
        <p14:creationId xmlns:p14="http://schemas.microsoft.com/office/powerpoint/2010/main" val="1904078469"/>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3160</TotalTime>
  <Words>1199</Words>
  <Application>Microsoft Office PowerPoint</Application>
  <PresentationFormat>Laiekraan</PresentationFormat>
  <Paragraphs>154</Paragraphs>
  <Slides>17</Slides>
  <Notes>6</Notes>
  <HiddenSlides>5</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17</vt:i4>
      </vt:variant>
    </vt:vector>
  </HeadingPairs>
  <TitlesOfParts>
    <vt:vector size="21" baseType="lpstr">
      <vt:lpstr>Arial</vt:lpstr>
      <vt:lpstr>Calibri</vt:lpstr>
      <vt:lpstr>Calibri Light</vt:lpstr>
      <vt:lpstr>Office'i kujundus</vt:lpstr>
      <vt:lpstr>Sillad metsavendluse ja moodsa sõjateatri vahel</vt:lpstr>
      <vt:lpstr>Metsavendade iseloomustus</vt:lpstr>
      <vt:lpstr>Metsavendade paiknemine tänapäeva teoorias</vt:lpstr>
      <vt:lpstr>Metsavendade sõjaline iseloomustus NKGB poolt</vt:lpstr>
      <vt:lpstr>…</vt:lpstr>
      <vt:lpstr>Metsavennad 1944 – 1953</vt:lpstr>
      <vt:lpstr>Statistika1944-53: Rünnakud Nõukogude võimu vastu ja kaotused</vt:lpstr>
      <vt:lpstr>Statistika: 1944-53 Metsavendade kaotused</vt:lpstr>
      <vt:lpstr>J.O.R.S.S. strateegia kaasaegses formaadis</vt:lpstr>
      <vt:lpstr>PowerPointi esitlus</vt:lpstr>
      <vt:lpstr>Järeldused …</vt:lpstr>
      <vt:lpstr>Lõpetuseks</vt:lpstr>
      <vt:lpstr>PowerPointi esitlus</vt:lpstr>
      <vt:lpstr>Metsavendade grupp – „J.O.R.S.S.“</vt:lpstr>
      <vt:lpstr>Saaliste juhised </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martin</dc:creator>
  <cp:lastModifiedBy>Jürgen Born</cp:lastModifiedBy>
  <cp:revision>123</cp:revision>
  <dcterms:created xsi:type="dcterms:W3CDTF">2014-11-02T11:17:39Z</dcterms:created>
  <dcterms:modified xsi:type="dcterms:W3CDTF">2017-10-20T04:43:24Z</dcterms:modified>
</cp:coreProperties>
</file>