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81" r:id="rId3"/>
    <p:sldId id="307" r:id="rId4"/>
    <p:sldId id="257" r:id="rId5"/>
    <p:sldId id="260" r:id="rId6"/>
    <p:sldId id="282" r:id="rId7"/>
    <p:sldId id="283" r:id="rId8"/>
    <p:sldId id="263" r:id="rId9"/>
    <p:sldId id="284" r:id="rId10"/>
    <p:sldId id="278" r:id="rId11"/>
    <p:sldId id="273" r:id="rId12"/>
    <p:sldId id="279" r:id="rId13"/>
    <p:sldId id="280" r:id="rId14"/>
    <p:sldId id="265" r:id="rId15"/>
    <p:sldId id="298" r:id="rId16"/>
    <p:sldId id="299" r:id="rId17"/>
    <p:sldId id="300" r:id="rId18"/>
    <p:sldId id="304" r:id="rId19"/>
    <p:sldId id="301" r:id="rId20"/>
    <p:sldId id="295" r:id="rId21"/>
    <p:sldId id="296" r:id="rId22"/>
    <p:sldId id="270" r:id="rId23"/>
    <p:sldId id="271" r:id="rId24"/>
    <p:sldId id="286" r:id="rId25"/>
    <p:sldId id="303" r:id="rId26"/>
    <p:sldId id="275" r:id="rId27"/>
    <p:sldId id="277" r:id="rId28"/>
    <p:sldId id="287" r:id="rId29"/>
    <p:sldId id="308" r:id="rId30"/>
    <p:sldId id="290" r:id="rId31"/>
    <p:sldId id="291" r:id="rId32"/>
    <p:sldId id="293" r:id="rId33"/>
    <p:sldId id="294" r:id="rId34"/>
    <p:sldId id="309" r:id="rId35"/>
    <p:sldId id="306" r:id="rId36"/>
  </p:sldIdLst>
  <p:sldSz cx="9144000" cy="6858000" type="screen4x3"/>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99" autoAdjust="0"/>
  </p:normalViewPr>
  <p:slideViewPr>
    <p:cSldViewPr>
      <p:cViewPr varScale="1">
        <p:scale>
          <a:sx n="94" d="100"/>
          <a:sy n="94" d="100"/>
        </p:scale>
        <p:origin x="209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FCEA65-B7D6-4332-8063-23D295CF944C}" type="datetimeFigureOut">
              <a:rPr lang="et-EE" smtClean="0"/>
              <a:t>18.10.2017</a:t>
            </a:fld>
            <a:endParaRPr lang="et-E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26141-A2B5-42C6-AF73-5C50918C1F6D}" type="slidenum">
              <a:rPr lang="et-EE" smtClean="0"/>
              <a:t>‹#›</a:t>
            </a:fld>
            <a:endParaRPr lang="et-EE"/>
          </a:p>
        </p:txBody>
      </p:sp>
    </p:spTree>
    <p:extLst>
      <p:ext uri="{BB962C8B-B14F-4D97-AF65-F5344CB8AC3E}">
        <p14:creationId xmlns:p14="http://schemas.microsoft.com/office/powerpoint/2010/main" val="4028816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71426141-A2B5-42C6-AF73-5C50918C1F6D}" type="slidenum">
              <a:rPr lang="et-EE" smtClean="0"/>
              <a:t>25</a:t>
            </a:fld>
            <a:endParaRPr lang="et-EE"/>
          </a:p>
        </p:txBody>
      </p:sp>
    </p:spTree>
    <p:extLst>
      <p:ext uri="{BB962C8B-B14F-4D97-AF65-F5344CB8AC3E}">
        <p14:creationId xmlns:p14="http://schemas.microsoft.com/office/powerpoint/2010/main" val="2250074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71426141-A2B5-42C6-AF73-5C50918C1F6D}" type="slidenum">
              <a:rPr lang="et-EE" smtClean="0"/>
              <a:t>26</a:t>
            </a:fld>
            <a:endParaRPr lang="et-EE"/>
          </a:p>
        </p:txBody>
      </p:sp>
    </p:spTree>
    <p:extLst>
      <p:ext uri="{BB962C8B-B14F-4D97-AF65-F5344CB8AC3E}">
        <p14:creationId xmlns:p14="http://schemas.microsoft.com/office/powerpoint/2010/main" val="3411647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71426141-A2B5-42C6-AF73-5C50918C1F6D}" type="slidenum">
              <a:rPr lang="et-EE" smtClean="0"/>
              <a:t>27</a:t>
            </a:fld>
            <a:endParaRPr lang="et-EE"/>
          </a:p>
        </p:txBody>
      </p:sp>
    </p:spTree>
    <p:extLst>
      <p:ext uri="{BB962C8B-B14F-4D97-AF65-F5344CB8AC3E}">
        <p14:creationId xmlns:p14="http://schemas.microsoft.com/office/powerpoint/2010/main" val="3126085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t-E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t-EE"/>
          </a:p>
        </p:txBody>
      </p:sp>
      <p:sp>
        <p:nvSpPr>
          <p:cNvPr id="4" name="Date Placeholder 3"/>
          <p:cNvSpPr>
            <a:spLocks noGrp="1"/>
          </p:cNvSpPr>
          <p:nvPr>
            <p:ph type="dt" sz="half" idx="10"/>
          </p:nvPr>
        </p:nvSpPr>
        <p:spPr/>
        <p:txBody>
          <a:bodyPr/>
          <a:lstStyle/>
          <a:p>
            <a:fld id="{21081BE5-D1F8-49B7-B407-7529D87002F0}" type="datetimeFigureOut">
              <a:rPr lang="et-EE" smtClean="0"/>
              <a:pPr/>
              <a:t>18.10.2017</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B37DEAE5-9E0C-4B30-992A-7465D6CCB379}" type="slidenum">
              <a:rPr lang="et-EE" smtClean="0"/>
              <a:pPr/>
              <a:t>‹#›</a:t>
            </a:fld>
            <a:endParaRPr lang="et-E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p>
            <a:fld id="{21081BE5-D1F8-49B7-B407-7529D87002F0}" type="datetimeFigureOut">
              <a:rPr lang="et-EE" smtClean="0"/>
              <a:pPr/>
              <a:t>18.10.2017</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B37DEAE5-9E0C-4B30-992A-7465D6CCB379}" type="slidenum">
              <a:rPr lang="et-EE" smtClean="0"/>
              <a:pPr/>
              <a:t>‹#›</a:t>
            </a:fld>
            <a:endParaRPr lang="et-E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p>
            <a:fld id="{21081BE5-D1F8-49B7-B407-7529D87002F0}" type="datetimeFigureOut">
              <a:rPr lang="et-EE" smtClean="0"/>
              <a:pPr/>
              <a:t>18.10.2017</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B37DEAE5-9E0C-4B30-992A-7465D6CCB379}" type="slidenum">
              <a:rPr lang="et-EE" smtClean="0"/>
              <a:pPr/>
              <a:t>‹#›</a:t>
            </a:fld>
            <a:endParaRPr lang="et-E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p>
            <a:fld id="{21081BE5-D1F8-49B7-B407-7529D87002F0}" type="datetimeFigureOut">
              <a:rPr lang="et-EE" smtClean="0"/>
              <a:pPr/>
              <a:t>18.10.2017</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B37DEAE5-9E0C-4B30-992A-7465D6CCB379}" type="slidenum">
              <a:rPr lang="et-EE" smtClean="0"/>
              <a:pPr/>
              <a:t>‹#›</a:t>
            </a:fld>
            <a:endParaRPr lang="et-E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t-E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081BE5-D1F8-49B7-B407-7529D87002F0}" type="datetimeFigureOut">
              <a:rPr lang="et-EE" smtClean="0"/>
              <a:pPr/>
              <a:t>18.10.2017</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B37DEAE5-9E0C-4B30-992A-7465D6CCB379}" type="slidenum">
              <a:rPr lang="et-EE" smtClean="0"/>
              <a:pPr/>
              <a:t>‹#›</a:t>
            </a:fld>
            <a:endParaRPr lang="et-E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p:cNvSpPr>
            <a:spLocks noGrp="1"/>
          </p:cNvSpPr>
          <p:nvPr>
            <p:ph type="dt" sz="half" idx="10"/>
          </p:nvPr>
        </p:nvSpPr>
        <p:spPr/>
        <p:txBody>
          <a:bodyPr/>
          <a:lstStyle/>
          <a:p>
            <a:fld id="{21081BE5-D1F8-49B7-B407-7529D87002F0}" type="datetimeFigureOut">
              <a:rPr lang="et-EE" smtClean="0"/>
              <a:pPr/>
              <a:t>18.10.2017</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B37DEAE5-9E0C-4B30-992A-7465D6CCB379}" type="slidenum">
              <a:rPr lang="et-EE" smtClean="0"/>
              <a:pPr/>
              <a:t>‹#›</a:t>
            </a:fld>
            <a:endParaRPr lang="et-E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t-E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p:cNvSpPr>
            <a:spLocks noGrp="1"/>
          </p:cNvSpPr>
          <p:nvPr>
            <p:ph type="dt" sz="half" idx="10"/>
          </p:nvPr>
        </p:nvSpPr>
        <p:spPr/>
        <p:txBody>
          <a:bodyPr/>
          <a:lstStyle/>
          <a:p>
            <a:fld id="{21081BE5-D1F8-49B7-B407-7529D87002F0}" type="datetimeFigureOut">
              <a:rPr lang="et-EE" smtClean="0"/>
              <a:pPr/>
              <a:t>18.10.2017</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B37DEAE5-9E0C-4B30-992A-7465D6CCB379}" type="slidenum">
              <a:rPr lang="et-EE" smtClean="0"/>
              <a:pPr/>
              <a:t>‹#›</a:t>
            </a:fld>
            <a:endParaRPr lang="et-E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Date Placeholder 2"/>
          <p:cNvSpPr>
            <a:spLocks noGrp="1"/>
          </p:cNvSpPr>
          <p:nvPr>
            <p:ph type="dt" sz="half" idx="10"/>
          </p:nvPr>
        </p:nvSpPr>
        <p:spPr/>
        <p:txBody>
          <a:bodyPr/>
          <a:lstStyle/>
          <a:p>
            <a:fld id="{21081BE5-D1F8-49B7-B407-7529D87002F0}" type="datetimeFigureOut">
              <a:rPr lang="et-EE" smtClean="0"/>
              <a:pPr/>
              <a:t>18.10.2017</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B37DEAE5-9E0C-4B30-992A-7465D6CCB379}" type="slidenum">
              <a:rPr lang="et-EE" smtClean="0"/>
              <a:pPr/>
              <a:t>‹#›</a:t>
            </a:fld>
            <a:endParaRPr lang="et-E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081BE5-D1F8-49B7-B407-7529D87002F0}" type="datetimeFigureOut">
              <a:rPr lang="et-EE" smtClean="0"/>
              <a:pPr/>
              <a:t>18.10.2017</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B37DEAE5-9E0C-4B30-992A-7465D6CCB379}" type="slidenum">
              <a:rPr lang="et-EE" smtClean="0"/>
              <a:pPr/>
              <a:t>‹#›</a:t>
            </a:fld>
            <a:endParaRPr lang="et-E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t-E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081BE5-D1F8-49B7-B407-7529D87002F0}" type="datetimeFigureOut">
              <a:rPr lang="et-EE" smtClean="0"/>
              <a:pPr/>
              <a:t>18.10.2017</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B37DEAE5-9E0C-4B30-992A-7465D6CCB379}" type="slidenum">
              <a:rPr lang="et-EE" smtClean="0"/>
              <a:pPr/>
              <a:t>‹#›</a:t>
            </a:fld>
            <a:endParaRPr lang="et-E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t-E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081BE5-D1F8-49B7-B407-7529D87002F0}" type="datetimeFigureOut">
              <a:rPr lang="et-EE" smtClean="0"/>
              <a:pPr/>
              <a:t>18.10.2017</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B37DEAE5-9E0C-4B30-992A-7465D6CCB379}" type="slidenum">
              <a:rPr lang="et-EE" smtClean="0"/>
              <a:pPr/>
              <a:t>‹#›</a:t>
            </a:fld>
            <a:endParaRPr lang="et-E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081BE5-D1F8-49B7-B407-7529D87002F0}" type="datetimeFigureOut">
              <a:rPr lang="et-EE" smtClean="0"/>
              <a:pPr/>
              <a:t>18.10.2017</a:t>
            </a:fld>
            <a:endParaRPr lang="et-E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7DEAE5-9E0C-4B30-992A-7465D6CCB379}" type="slidenum">
              <a:rPr lang="et-EE" smtClean="0"/>
              <a:pPr/>
              <a:t>‹#›</a:t>
            </a:fld>
            <a:endParaRPr lang="et-E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tif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2130425"/>
            <a:ext cx="8928992" cy="2378695"/>
          </a:xfrm>
        </p:spPr>
        <p:txBody>
          <a:bodyPr/>
          <a:lstStyle/>
          <a:p>
            <a:r>
              <a:rPr lang="et-EE" dirty="0"/>
              <a:t>Ants Kaljurand – kes ta tegelikult oli?</a:t>
            </a:r>
            <a:br>
              <a:rPr lang="et-EE" dirty="0"/>
            </a:br>
            <a:br>
              <a:rPr lang="et-EE" dirty="0"/>
            </a:br>
            <a:r>
              <a:rPr lang="et-EE" dirty="0"/>
              <a:t>			</a:t>
            </a:r>
            <a:r>
              <a:rPr lang="et-EE" sz="3600" dirty="0"/>
              <a:t>Mati Mandel</a:t>
            </a:r>
          </a:p>
        </p:txBody>
      </p:sp>
      <p:sp>
        <p:nvSpPr>
          <p:cNvPr id="3" name="Subtitle 2"/>
          <p:cNvSpPr>
            <a:spLocks noGrp="1"/>
          </p:cNvSpPr>
          <p:nvPr>
            <p:ph type="subTitle" idx="1"/>
          </p:nvPr>
        </p:nvSpPr>
        <p:spPr>
          <a:xfrm flipV="1">
            <a:off x="1371600" y="7072338"/>
            <a:ext cx="6400800" cy="142876"/>
          </a:xfrm>
        </p:spPr>
        <p:txBody>
          <a:bodyPr>
            <a:normAutofit fontScale="25000" lnSpcReduction="20000"/>
          </a:bodyPr>
          <a:lstStyle/>
          <a:p>
            <a:endParaRPr lang="et-EE"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857280"/>
            <a:ext cx="3008313" cy="357190"/>
          </a:xfrm>
        </p:spPr>
        <p:txBody>
          <a:bodyPr>
            <a:normAutofit fontScale="90000"/>
          </a:bodyPr>
          <a:lstStyle/>
          <a:p>
            <a:endParaRPr lang="en-US" dirty="0"/>
          </a:p>
        </p:txBody>
      </p:sp>
      <p:pic>
        <p:nvPicPr>
          <p:cNvPr id="5" name="Content Placeholder 4" descr="Pikavere vallamaja[1].jpg"/>
          <p:cNvPicPr>
            <a:picLocks noGrp="1" noChangeAspect="1"/>
          </p:cNvPicPr>
          <p:nvPr>
            <p:ph idx="1"/>
          </p:nvPr>
        </p:nvPicPr>
        <p:blipFill>
          <a:blip r:embed="rId2" cstate="print"/>
          <a:stretch>
            <a:fillRect/>
          </a:stretch>
        </p:blipFill>
        <p:spPr>
          <a:xfrm>
            <a:off x="1115616" y="302067"/>
            <a:ext cx="7072362" cy="4896544"/>
          </a:xfrm>
        </p:spPr>
      </p:pic>
      <p:sp>
        <p:nvSpPr>
          <p:cNvPr id="4" name="Text Placeholder 3"/>
          <p:cNvSpPr>
            <a:spLocks noGrp="1"/>
          </p:cNvSpPr>
          <p:nvPr>
            <p:ph type="body" sz="half" idx="2"/>
          </p:nvPr>
        </p:nvSpPr>
        <p:spPr>
          <a:xfrm>
            <a:off x="1187624" y="5373216"/>
            <a:ext cx="6884838" cy="1296144"/>
          </a:xfrm>
        </p:spPr>
        <p:txBody>
          <a:bodyPr>
            <a:noAutofit/>
          </a:bodyPr>
          <a:lstStyle/>
          <a:p>
            <a:r>
              <a:rPr lang="et-EE" sz="1800" dirty="0">
                <a:latin typeface="Times New Roman" panose="02020603050405020304" pitchFamily="18" charset="0"/>
                <a:cs typeface="Times New Roman" panose="02020603050405020304" pitchFamily="18" charset="0"/>
              </a:rPr>
              <a:t>1945. a. märtsis vabastasid  Ants ja Ülo vallamajast Vilma, samal kuul koos Mihkel Soodlaga ka 3 vangistatud  talumeest (Julgeoleku aruanne rääkis vallamaja rünnanud 12 liikmelisest bandiitide rühmast). </a:t>
            </a:r>
            <a:br>
              <a:rPr lang="et-EE" sz="1800" dirty="0">
                <a:latin typeface="Times New Roman" panose="02020603050405020304" pitchFamily="18" charset="0"/>
                <a:cs typeface="Times New Roman" panose="02020603050405020304" pitchFamily="18" charset="0"/>
              </a:rPr>
            </a:br>
            <a:r>
              <a:rPr lang="et-EE" sz="1800" dirty="0">
                <a:latin typeface="Times New Roman" panose="02020603050405020304" pitchFamily="18" charset="0"/>
                <a:cs typeface="Times New Roman" panose="02020603050405020304" pitchFamily="18" charset="0"/>
              </a:rPr>
              <a:t>		1. mail heisati vallamajale trikoloor </a:t>
            </a:r>
            <a:endParaRPr 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8926" y="6286520"/>
            <a:ext cx="5643602" cy="357190"/>
          </a:xfrm>
        </p:spPr>
        <p:txBody>
          <a:bodyPr>
            <a:normAutofit fontScale="90000"/>
          </a:bodyPr>
          <a:lstStyle/>
          <a:p>
            <a:r>
              <a:rPr lang="et-EE" b="0" dirty="0">
                <a:latin typeface="Times New Roman" panose="02020603050405020304" pitchFamily="18" charset="0"/>
                <a:cs typeface="Times New Roman" panose="02020603050405020304" pitchFamily="18" charset="0"/>
              </a:rPr>
              <a:t>Ülo Kaalu koostatud lendleht</a:t>
            </a:r>
          </a:p>
        </p:txBody>
      </p:sp>
      <p:pic>
        <p:nvPicPr>
          <p:cNvPr id="5" name="Content Placeholder 4" descr="IMG_5331lendleht.JPG"/>
          <p:cNvPicPr>
            <a:picLocks noGrp="1" noChangeAspect="1"/>
          </p:cNvPicPr>
          <p:nvPr>
            <p:ph idx="1"/>
          </p:nvPr>
        </p:nvPicPr>
        <p:blipFill>
          <a:blip r:embed="rId2" cstate="print"/>
          <a:stretch>
            <a:fillRect/>
          </a:stretch>
        </p:blipFill>
        <p:spPr>
          <a:xfrm>
            <a:off x="2928925" y="1268760"/>
            <a:ext cx="3155243" cy="4941519"/>
          </a:xfrm>
        </p:spPr>
      </p:pic>
      <p:sp>
        <p:nvSpPr>
          <p:cNvPr id="4" name="Text Placeholder 3"/>
          <p:cNvSpPr>
            <a:spLocks noGrp="1"/>
          </p:cNvSpPr>
          <p:nvPr>
            <p:ph type="body" sz="half" idx="2"/>
          </p:nvPr>
        </p:nvSpPr>
        <p:spPr>
          <a:xfrm>
            <a:off x="755576" y="188641"/>
            <a:ext cx="7816952" cy="1003878"/>
          </a:xfrm>
        </p:spPr>
        <p:txBody>
          <a:bodyPr>
            <a:normAutofit/>
          </a:bodyPr>
          <a:lstStyle/>
          <a:p>
            <a:r>
              <a:rPr lang="et-EE" sz="1800" dirty="0">
                <a:latin typeface="Times New Roman" panose="02020603050405020304" pitchFamily="18" charset="0"/>
                <a:cs typeface="Times New Roman" panose="02020603050405020304" pitchFamily="18" charset="0"/>
              </a:rPr>
              <a:t>1945. aasta kevadel käisid Ants ja Ülo Maimas metsavendade kokkutulekul. Kuulati inglisekeelset raadiosaadet, peeti kõnesid. Kokkutuleku juht rääkis, et sõja puhkemisel tuleb üritada Eesti iseseisvus taastada. Seda oodati, et siis kaasa lüüa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8718"/>
            <a:ext cx="3008313" cy="357190"/>
          </a:xfrm>
        </p:spPr>
        <p:txBody>
          <a:bodyPr>
            <a:normAutofit fontScale="90000"/>
          </a:bodyPr>
          <a:lstStyle/>
          <a:p>
            <a:endParaRPr lang="en-US" dirty="0"/>
          </a:p>
        </p:txBody>
      </p:sp>
      <p:sp>
        <p:nvSpPr>
          <p:cNvPr id="4" name="Text Placeholder 3"/>
          <p:cNvSpPr>
            <a:spLocks noGrp="1"/>
          </p:cNvSpPr>
          <p:nvPr>
            <p:ph type="body" sz="half" idx="2"/>
          </p:nvPr>
        </p:nvSpPr>
        <p:spPr>
          <a:xfrm>
            <a:off x="1187624" y="5733256"/>
            <a:ext cx="7099152" cy="1124744"/>
          </a:xfrm>
        </p:spPr>
        <p:txBody>
          <a:bodyPr>
            <a:normAutofit/>
          </a:bodyPr>
          <a:lstStyle/>
          <a:p>
            <a:r>
              <a:rPr lang="et-EE" sz="1800" dirty="0">
                <a:latin typeface="Times New Roman" panose="02020603050405020304" pitchFamily="18" charset="0"/>
                <a:cs typeface="Times New Roman" panose="02020603050405020304" pitchFamily="18" charset="0"/>
              </a:rPr>
              <a:t>1946. aasta 9. mail pidid Ants ja Ülo kohtuma vallasekretäri Lilli Alamäega. See oli NKVD lõks. Ülo Kaal sai puhkenud  tulevahetusel 		raskesti  haavata ja arreteeriti, Ants pääses </a:t>
            </a:r>
            <a:endParaRPr lang="en-US" sz="1800" dirty="0">
              <a:latin typeface="Times New Roman" panose="02020603050405020304" pitchFamily="18" charset="0"/>
              <a:cs typeface="Times New Roman" panose="02020603050405020304" pitchFamily="18" charset="0"/>
            </a:endParaRPr>
          </a:p>
        </p:txBody>
      </p:sp>
      <p:pic>
        <p:nvPicPr>
          <p:cNvPr id="10" name="Content Placeholder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23728" y="260648"/>
            <a:ext cx="5111750" cy="528955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5842"/>
            <a:ext cx="3008313" cy="571504"/>
          </a:xfrm>
        </p:spPr>
        <p:txBody>
          <a:bodyPr/>
          <a:lstStyle/>
          <a:p>
            <a:endParaRPr lang="en-US" dirty="0"/>
          </a:p>
        </p:txBody>
      </p:sp>
      <p:sp>
        <p:nvSpPr>
          <p:cNvPr id="4" name="Text Placeholder 3"/>
          <p:cNvSpPr>
            <a:spLocks noGrp="1"/>
          </p:cNvSpPr>
          <p:nvPr>
            <p:ph type="body" sz="half" idx="2"/>
          </p:nvPr>
        </p:nvSpPr>
        <p:spPr>
          <a:xfrm>
            <a:off x="500034" y="6072206"/>
            <a:ext cx="8072494" cy="669162"/>
          </a:xfrm>
        </p:spPr>
        <p:txBody>
          <a:bodyPr>
            <a:noAutofit/>
          </a:bodyPr>
          <a:lstStyle/>
          <a:p>
            <a:r>
              <a:rPr lang="et-EE" sz="1800" dirty="0">
                <a:latin typeface="Times New Roman" panose="02020603050405020304" pitchFamily="18" charset="0"/>
                <a:cs typeface="Times New Roman" panose="02020603050405020304" pitchFamily="18" charset="0"/>
              </a:rPr>
              <a:t>1947.-1948. aastal sai metsavendade põhibaasiks punker Rootsi jaama ja Vastupä küla 	vahel Soopaju metsas. Ants Kaljurand liitus grupiga ja sai selle juhiks</a:t>
            </a:r>
            <a:endParaRPr lang="en-US" sz="1800" dirty="0">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875684"/>
            <a:ext cx="6120680" cy="435351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16632"/>
            <a:ext cx="7386044" cy="1008112"/>
          </a:xfrm>
        </p:spPr>
        <p:txBody>
          <a:bodyPr>
            <a:noAutofit/>
          </a:bodyPr>
          <a:lstStyle/>
          <a:p>
            <a:r>
              <a:rPr lang="et-EE" sz="1800" b="0" dirty="0">
                <a:latin typeface="Times New Roman" panose="02020603050405020304" pitchFamily="18" charset="0"/>
                <a:cs typeface="Times New Roman" panose="02020603050405020304" pitchFamily="18" charset="0"/>
              </a:rPr>
              <a:t>Soopaju metsa punkrisse tulid Heino Kaup (Meinhard ) Harri Valla, hiljem  	liitusid Karl Verpson, Heino  Vaan ja Arvet Pill</a:t>
            </a:r>
            <a:br>
              <a:rPr lang="et-EE" sz="1800" b="0" dirty="0">
                <a:latin typeface="Times New Roman" panose="02020603050405020304" pitchFamily="18" charset="0"/>
                <a:cs typeface="Times New Roman" panose="02020603050405020304" pitchFamily="18" charset="0"/>
              </a:rPr>
            </a:br>
            <a:endParaRPr lang="et-EE" sz="1800" b="0" dirty="0">
              <a:latin typeface="Times New Roman" panose="02020603050405020304" pitchFamily="18" charset="0"/>
              <a:cs typeface="Times New Roman" panose="02020603050405020304" pitchFamily="18" charset="0"/>
            </a:endParaRPr>
          </a:p>
        </p:txBody>
      </p:sp>
      <p:pic>
        <p:nvPicPr>
          <p:cNvPr id="5" name="Content Placeholder 4" descr="Johannes,Aleksander kiviseljad.jpg"/>
          <p:cNvPicPr>
            <a:picLocks noGrp="1" noChangeAspect="1"/>
          </p:cNvPicPr>
          <p:nvPr>
            <p:ph idx="1"/>
          </p:nvPr>
        </p:nvPicPr>
        <p:blipFill>
          <a:blip r:embed="rId2" cstate="print"/>
          <a:stretch>
            <a:fillRect/>
          </a:stretch>
        </p:blipFill>
        <p:spPr>
          <a:xfrm>
            <a:off x="3131839" y="1268761"/>
            <a:ext cx="3168353" cy="4464496"/>
          </a:xfrm>
        </p:spPr>
      </p:pic>
      <p:sp>
        <p:nvSpPr>
          <p:cNvPr id="4" name="Text Placeholder 3"/>
          <p:cNvSpPr>
            <a:spLocks noGrp="1"/>
          </p:cNvSpPr>
          <p:nvPr>
            <p:ph type="body" sz="half" idx="2"/>
          </p:nvPr>
        </p:nvSpPr>
        <p:spPr>
          <a:xfrm>
            <a:off x="857224" y="5877274"/>
            <a:ext cx="7572428" cy="1003586"/>
          </a:xfrm>
        </p:spPr>
        <p:txBody>
          <a:bodyPr>
            <a:normAutofit/>
          </a:bodyPr>
          <a:lstStyle/>
          <a:p>
            <a:r>
              <a:rPr lang="et-EE" sz="1800" dirty="0">
                <a:latin typeface="Times New Roman" panose="02020603050405020304" pitchFamily="18" charset="0"/>
                <a:cs typeface="Times New Roman" panose="02020603050405020304" pitchFamily="18" charset="0"/>
              </a:rPr>
              <a:t>Pukri ehitanud Johannes ja Aleksander Kiviseljad Varbla vallast (sõjaeelne foto). Johannes oli end varjanud ka Saksa ajal, Aleksander aga olnud saksa sõjaväes ja 			      Omakaitses.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3898776" cy="5112568"/>
          </a:xfrm>
        </p:spPr>
        <p:txBody>
          <a:bodyPr>
            <a:normAutofit fontScale="90000"/>
          </a:bodyPr>
          <a:lstStyle/>
          <a:p>
            <a:r>
              <a:rPr lang="et-EE" b="0" dirty="0">
                <a:latin typeface="Times New Roman" panose="02020603050405020304" pitchFamily="18" charset="0"/>
                <a:cs typeface="Times New Roman" panose="02020603050405020304" pitchFamily="18" charset="0"/>
              </a:rPr>
              <a:t>Heino Kaup („Meinhard“), pärines Saaremaalt Vaivere külast, oli olnud Saksa sõjaväes, arreteeriti 1944. </a:t>
            </a:r>
            <a:br>
              <a:rPr lang="et-EE" b="0" dirty="0">
                <a:latin typeface="Times New Roman" panose="02020603050405020304" pitchFamily="18" charset="0"/>
                <a:cs typeface="Times New Roman" panose="02020603050405020304" pitchFamily="18" charset="0"/>
              </a:rPr>
            </a:br>
            <a:br>
              <a:rPr lang="et-EE" b="0" dirty="0">
                <a:latin typeface="Times New Roman" panose="02020603050405020304" pitchFamily="18" charset="0"/>
                <a:cs typeface="Times New Roman" panose="02020603050405020304" pitchFamily="18" charset="0"/>
              </a:rPr>
            </a:br>
            <a:br>
              <a:rPr lang="et-EE" b="0" dirty="0">
                <a:latin typeface="Times New Roman" panose="02020603050405020304" pitchFamily="18" charset="0"/>
                <a:cs typeface="Times New Roman" panose="02020603050405020304" pitchFamily="18" charset="0"/>
              </a:rPr>
            </a:br>
            <a:r>
              <a:rPr lang="et-EE" b="0" dirty="0">
                <a:latin typeface="Times New Roman" panose="02020603050405020304" pitchFamily="18" charset="0"/>
                <a:cs typeface="Times New Roman" panose="02020603050405020304" pitchFamily="18" charset="0"/>
              </a:rPr>
              <a:t>Harri Valla (pildil) sündis 1922. aastal Tallinnas, mobiliseeriti tööpataljoni, teenis Eesti Laskurkorpuses, deserteerus 1944 Muhu saarel, arreteeriti. </a:t>
            </a:r>
            <a:br>
              <a:rPr lang="et-EE" b="0" dirty="0">
                <a:latin typeface="Times New Roman" panose="02020603050405020304" pitchFamily="18" charset="0"/>
                <a:cs typeface="Times New Roman" panose="02020603050405020304" pitchFamily="18" charset="0"/>
              </a:rPr>
            </a:br>
            <a:br>
              <a:rPr lang="et-EE" b="0" dirty="0">
                <a:latin typeface="Times New Roman" panose="02020603050405020304" pitchFamily="18" charset="0"/>
                <a:cs typeface="Times New Roman" panose="02020603050405020304" pitchFamily="18" charset="0"/>
              </a:rPr>
            </a:br>
            <a:br>
              <a:rPr lang="et-EE" b="0" dirty="0">
                <a:latin typeface="Times New Roman" panose="02020603050405020304" pitchFamily="18" charset="0"/>
                <a:cs typeface="Times New Roman" panose="02020603050405020304" pitchFamily="18" charset="0"/>
              </a:rPr>
            </a:br>
            <a:r>
              <a:rPr lang="et-EE" b="0" dirty="0">
                <a:latin typeface="Times New Roman" panose="02020603050405020304" pitchFamily="18" charset="0"/>
                <a:cs typeface="Times New Roman" panose="02020603050405020304" pitchFamily="18" charset="0"/>
              </a:rPr>
              <a:t>Meinhard ja Harri põgenesid rongist, millega neid taheti Kuressaarest Tallinna viia, said tuttavaks  Kiviselgadega ja asusid nende punkrisse. Hiljem liikusid ka Tallinnas ja Pärnus</a:t>
            </a:r>
            <a:br>
              <a:rPr lang="et-EE" b="0" dirty="0">
                <a:latin typeface="Times New Roman" panose="02020603050405020304" pitchFamily="18" charset="0"/>
                <a:cs typeface="Times New Roman" panose="02020603050405020304" pitchFamily="18" charset="0"/>
              </a:rPr>
            </a:br>
            <a:endParaRPr lang="et-EE" b="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08104" y="692696"/>
            <a:ext cx="2808312" cy="4104456"/>
          </a:xfrm>
        </p:spPr>
      </p:pic>
      <p:sp>
        <p:nvSpPr>
          <p:cNvPr id="4" name="Text Placeholder 3"/>
          <p:cNvSpPr>
            <a:spLocks noGrp="1"/>
          </p:cNvSpPr>
          <p:nvPr>
            <p:ph type="body" sz="half" idx="2"/>
          </p:nvPr>
        </p:nvSpPr>
        <p:spPr>
          <a:xfrm>
            <a:off x="5508104" y="5085184"/>
            <a:ext cx="3240360" cy="576064"/>
          </a:xfrm>
        </p:spPr>
        <p:txBody>
          <a:bodyPr>
            <a:noAutofit/>
          </a:bodyPr>
          <a:lstStyle/>
          <a:p>
            <a:r>
              <a:rPr lang="et-EE" sz="1800" dirty="0">
                <a:latin typeface="Times New Roman" panose="02020603050405020304" pitchFamily="18" charset="0"/>
                <a:cs typeface="Times New Roman" panose="02020603050405020304" pitchFamily="18" charset="0"/>
              </a:rPr>
              <a:t>Harri Valla 1948. aastal Pärnus</a:t>
            </a:r>
          </a:p>
        </p:txBody>
      </p:sp>
    </p:spTree>
    <p:extLst>
      <p:ext uri="{BB962C8B-B14F-4D97-AF65-F5344CB8AC3E}">
        <p14:creationId xmlns:p14="http://schemas.microsoft.com/office/powerpoint/2010/main" val="2465306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332656"/>
            <a:ext cx="3569620" cy="3816424"/>
          </a:xfrm>
        </p:spPr>
        <p:txBody>
          <a:bodyPr>
            <a:normAutofit fontScale="90000"/>
          </a:bodyPr>
          <a:lstStyle/>
          <a:p>
            <a:r>
              <a:rPr lang="et-EE" b="0" dirty="0">
                <a:latin typeface="Times New Roman" panose="02020603050405020304" pitchFamily="18" charset="0"/>
                <a:cs typeface="Times New Roman" panose="02020603050405020304" pitchFamily="18" charset="0"/>
              </a:rPr>
              <a:t>Deserteerunud Saksa sõjaväest,  varjas Karl Verpson esialgu end, seoses amnestiaga asus õppima Õisu kooli, siis tööle Kahkla piimatööstusse, kui seal tekkis puudujääk, hakkas end varjama. Tutvus Tallinnas restoranis Meinhardiga, tuli  Ants Kaljuranna gruppi, sai metsavennanimeks „Must Juhan“.</a:t>
            </a:r>
            <a:br>
              <a:rPr lang="et-EE" b="0" dirty="0">
                <a:latin typeface="Times New Roman" panose="02020603050405020304" pitchFamily="18" charset="0"/>
                <a:cs typeface="Times New Roman" panose="02020603050405020304" pitchFamily="18" charset="0"/>
              </a:rPr>
            </a:br>
            <a:r>
              <a:rPr lang="et-EE" b="0" dirty="0">
                <a:latin typeface="Times New Roman" panose="02020603050405020304" pitchFamily="18" charset="0"/>
                <a:cs typeface="Times New Roman" panose="02020603050405020304" pitchFamily="18" charset="0"/>
              </a:rPr>
              <a:t>Liikus palju linnades, eelkõige Pärnus</a:t>
            </a:r>
            <a:br>
              <a:rPr lang="et-EE" b="0" dirty="0">
                <a:latin typeface="Times New Roman" panose="02020603050405020304" pitchFamily="18" charset="0"/>
                <a:cs typeface="Times New Roman" panose="02020603050405020304" pitchFamily="18" charset="0"/>
              </a:rPr>
            </a:br>
            <a:endParaRPr lang="et-EE" b="0" dirty="0"/>
          </a:p>
        </p:txBody>
      </p:sp>
      <p:pic>
        <p:nvPicPr>
          <p:cNvPr id="5" name="Content Placeholder 4" descr="Verpson2b jpg.jpg"/>
          <p:cNvPicPr>
            <a:picLocks noGrp="1" noChangeAspect="1"/>
          </p:cNvPicPr>
          <p:nvPr>
            <p:ph idx="1"/>
          </p:nvPr>
        </p:nvPicPr>
        <p:blipFill>
          <a:blip r:embed="rId2" cstate="print"/>
          <a:stretch>
            <a:fillRect/>
          </a:stretch>
        </p:blipFill>
        <p:spPr>
          <a:xfrm>
            <a:off x="5061806" y="476672"/>
            <a:ext cx="3261829" cy="5040560"/>
          </a:xfrm>
        </p:spPr>
      </p:pic>
      <p:sp>
        <p:nvSpPr>
          <p:cNvPr id="4" name="Text Placeholder 3"/>
          <p:cNvSpPr>
            <a:spLocks noGrp="1"/>
          </p:cNvSpPr>
          <p:nvPr>
            <p:ph type="body" sz="half" idx="2"/>
          </p:nvPr>
        </p:nvSpPr>
        <p:spPr>
          <a:xfrm>
            <a:off x="5218745" y="5661248"/>
            <a:ext cx="3082094" cy="936104"/>
          </a:xfrm>
        </p:spPr>
        <p:txBody>
          <a:bodyPr>
            <a:noAutofit/>
          </a:bodyPr>
          <a:lstStyle/>
          <a:p>
            <a:r>
              <a:rPr lang="et-EE" sz="1800" dirty="0"/>
              <a:t>Karl Verpson  (s. 1921) Saksa sõjaväe päevil sõjaväehaiglas 		     </a:t>
            </a:r>
            <a:endParaRPr lang="et-EE"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6246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9432"/>
            <a:ext cx="7543824" cy="72008"/>
          </a:xfrm>
        </p:spPr>
        <p:txBody>
          <a:bodyPr>
            <a:normAutofit fontScale="90000"/>
          </a:bodyPr>
          <a:lstStyle/>
          <a:p>
            <a:r>
              <a:rPr lang="et-EE" dirty="0"/>
              <a:t>           </a:t>
            </a:r>
            <a:endParaRPr lang="et-EE" b="0" dirty="0">
              <a:latin typeface="Times New Roman" panose="02020603050405020304" pitchFamily="18" charset="0"/>
              <a:cs typeface="Times New Roman" panose="02020603050405020304" pitchFamily="18" charset="0"/>
            </a:endParaRPr>
          </a:p>
        </p:txBody>
      </p:sp>
      <p:pic>
        <p:nvPicPr>
          <p:cNvPr id="5" name="Content Placeholder 4" descr="Vaan.tif"/>
          <p:cNvPicPr>
            <a:picLocks noGrp="1" noChangeAspect="1"/>
          </p:cNvPicPr>
          <p:nvPr>
            <p:ph idx="1"/>
          </p:nvPr>
        </p:nvPicPr>
        <p:blipFill>
          <a:blip r:embed="rId2" cstate="print"/>
          <a:stretch>
            <a:fillRect/>
          </a:stretch>
        </p:blipFill>
        <p:spPr>
          <a:xfrm>
            <a:off x="2786050" y="1428736"/>
            <a:ext cx="3214710" cy="4357718"/>
          </a:xfrm>
        </p:spPr>
      </p:pic>
      <p:sp>
        <p:nvSpPr>
          <p:cNvPr id="4" name="Text Placeholder 3"/>
          <p:cNvSpPr>
            <a:spLocks noGrp="1"/>
          </p:cNvSpPr>
          <p:nvPr>
            <p:ph type="body" sz="half" idx="2"/>
          </p:nvPr>
        </p:nvSpPr>
        <p:spPr>
          <a:xfrm>
            <a:off x="980660" y="6093296"/>
            <a:ext cx="7479771" cy="632873"/>
          </a:xfrm>
        </p:spPr>
        <p:txBody>
          <a:bodyPr>
            <a:normAutofit lnSpcReduction="10000"/>
          </a:bodyPr>
          <a:lstStyle/>
          <a:p>
            <a:r>
              <a:rPr lang="et-EE" sz="1800" dirty="0">
                <a:latin typeface="Times New Roman" panose="02020603050405020304" pitchFamily="18" charset="0"/>
                <a:cs typeface="Times New Roman" panose="02020603050405020304" pitchFamily="18" charset="0"/>
              </a:rPr>
              <a:t>Heino Vaan, pärit Kirbla vallast, värvati peale sõda rahvakaitsepataljoni   	(hävituspataljoni).1947.aastast oli aga juba metsavend</a:t>
            </a:r>
            <a:endParaRPr lang="et-EE" sz="1600" b="1" dirty="0"/>
          </a:p>
        </p:txBody>
      </p:sp>
    </p:spTree>
    <p:extLst>
      <p:ext uri="{BB962C8B-B14F-4D97-AF65-F5344CB8AC3E}">
        <p14:creationId xmlns:p14="http://schemas.microsoft.com/office/powerpoint/2010/main" val="576941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747464"/>
            <a:ext cx="3008313" cy="144016"/>
          </a:xfrm>
        </p:spPr>
        <p:txBody>
          <a:bodyPr>
            <a:normAutofit fontScale="90000"/>
          </a:bodyPr>
          <a:lstStyle/>
          <a:p>
            <a:endParaRPr lang="et-EE"/>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87824" y="764704"/>
            <a:ext cx="2520280" cy="3578076"/>
          </a:xfrm>
        </p:spPr>
      </p:pic>
      <p:sp>
        <p:nvSpPr>
          <p:cNvPr id="4" name="Text Placeholder 3"/>
          <p:cNvSpPr>
            <a:spLocks noGrp="1"/>
          </p:cNvSpPr>
          <p:nvPr>
            <p:ph type="body" sz="half" idx="2"/>
          </p:nvPr>
        </p:nvSpPr>
        <p:spPr>
          <a:xfrm>
            <a:off x="457200" y="5085184"/>
            <a:ext cx="8147248" cy="1224135"/>
          </a:xfrm>
        </p:spPr>
        <p:txBody>
          <a:bodyPr>
            <a:normAutofit/>
          </a:bodyPr>
          <a:lstStyle/>
          <a:p>
            <a:r>
              <a:rPr lang="et-EE" sz="1800" dirty="0">
                <a:latin typeface="Times New Roman" panose="02020603050405020304" pitchFamily="18" charset="0"/>
                <a:cs typeface="Times New Roman" panose="02020603050405020304" pitchFamily="18" charset="0"/>
              </a:rPr>
              <a:t>Arvet(d) Pill (s. 1926) oli pärit Tallinnast, mobiliseeriti 1944 Saksa lennuväe abiteenistusse, sattus Saksamaale, jäi Punaarmee kätte, viidi vangilaagrisse, 1946 Eestisse, detsembris vabastati. Tutvus 1948. aasta aprillis Tallinnas Kureselt pärit 		     neiuga ja  jõudis Kaljuranna salka</a:t>
            </a:r>
          </a:p>
        </p:txBody>
      </p:sp>
    </p:spTree>
    <p:extLst>
      <p:ext uri="{BB962C8B-B14F-4D97-AF65-F5344CB8AC3E}">
        <p14:creationId xmlns:p14="http://schemas.microsoft.com/office/powerpoint/2010/main" val="1656243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7920880" cy="864096"/>
          </a:xfrm>
        </p:spPr>
        <p:txBody>
          <a:bodyPr>
            <a:noAutofit/>
          </a:bodyPr>
          <a:lstStyle/>
          <a:p>
            <a:r>
              <a:rPr lang="et-EE" sz="1800" b="0" dirty="0">
                <a:latin typeface="Times New Roman" panose="02020603050405020304" pitchFamily="18" charset="0"/>
                <a:cs typeface="Times New Roman" panose="02020603050405020304" pitchFamily="18" charset="0"/>
              </a:rPr>
              <a:t>Metsavennad olid naiste hulgas populaarsed. 1947. aasta detsembris tuli punkrisse Elfriede Mägi, 1948. aasta jaanuaris Linda Hiir. Elfriedest sai Kaljuranna, Lindast 			Meinhardi armuke</a:t>
            </a:r>
          </a:p>
        </p:txBody>
      </p:sp>
      <p:pic>
        <p:nvPicPr>
          <p:cNvPr id="5" name="Content Placeholder 4" descr="Tiiu Antsu tütar048.jpg"/>
          <p:cNvPicPr>
            <a:picLocks noGrp="1" noChangeAspect="1"/>
          </p:cNvPicPr>
          <p:nvPr>
            <p:ph idx="1"/>
          </p:nvPr>
        </p:nvPicPr>
        <p:blipFill>
          <a:blip r:embed="rId2" cstate="print"/>
          <a:stretch>
            <a:fillRect/>
          </a:stretch>
        </p:blipFill>
        <p:spPr>
          <a:xfrm>
            <a:off x="2915816" y="1124744"/>
            <a:ext cx="3024336" cy="4232512"/>
          </a:xfrm>
        </p:spPr>
      </p:pic>
      <p:sp>
        <p:nvSpPr>
          <p:cNvPr id="4" name="Text Placeholder 3"/>
          <p:cNvSpPr>
            <a:spLocks noGrp="1"/>
          </p:cNvSpPr>
          <p:nvPr>
            <p:ph type="body" sz="half" idx="2"/>
          </p:nvPr>
        </p:nvSpPr>
        <p:spPr>
          <a:xfrm>
            <a:off x="755576" y="5949280"/>
            <a:ext cx="7992888" cy="648072"/>
          </a:xfrm>
        </p:spPr>
        <p:txBody>
          <a:bodyPr>
            <a:normAutofit/>
          </a:bodyPr>
          <a:lstStyle/>
          <a:p>
            <a:r>
              <a:rPr lang="et-EE" sz="1800" dirty="0">
                <a:latin typeface="Times New Roman" panose="02020603050405020304" pitchFamily="18" charset="0"/>
                <a:cs typeface="Times New Roman" panose="02020603050405020304" pitchFamily="18" charset="0"/>
              </a:rPr>
              <a:t>Vilma ja Ants Kaljuranna tütar Tiiu (s. 27. 04. 48). Suri lastekodus peale ema 		    arreteerimist. Poja sünnitas Antsule aga Liisa Alango </a:t>
            </a:r>
            <a:endParaRPr lang="et-EE" sz="1800" dirty="0"/>
          </a:p>
        </p:txBody>
      </p:sp>
    </p:spTree>
    <p:extLst>
      <p:ext uri="{BB962C8B-B14F-4D97-AF65-F5344CB8AC3E}">
        <p14:creationId xmlns:p14="http://schemas.microsoft.com/office/powerpoint/2010/main" val="4240591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1480"/>
            <a:ext cx="3008313" cy="504056"/>
          </a:xfrm>
        </p:spPr>
        <p:txBody>
          <a:bodyPr/>
          <a:lstStyle/>
          <a:p>
            <a:endParaRPr lang="et-EE"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43808" y="836712"/>
            <a:ext cx="3240359" cy="3816424"/>
          </a:xfrm>
        </p:spPr>
      </p:pic>
      <p:sp>
        <p:nvSpPr>
          <p:cNvPr id="4" name="Text Placeholder 3"/>
          <p:cNvSpPr>
            <a:spLocks noGrp="1"/>
          </p:cNvSpPr>
          <p:nvPr>
            <p:ph type="body" sz="half" idx="2"/>
          </p:nvPr>
        </p:nvSpPr>
        <p:spPr>
          <a:xfrm>
            <a:off x="457200" y="5373216"/>
            <a:ext cx="8147248" cy="1152128"/>
          </a:xfrm>
        </p:spPr>
        <p:txBody>
          <a:bodyPr>
            <a:normAutofit/>
          </a:bodyPr>
          <a:lstStyle/>
          <a:p>
            <a:r>
              <a:rPr lang="et-EE" sz="1600" dirty="0">
                <a:latin typeface="Times New Roman" panose="02020603050405020304" pitchFamily="18" charset="0"/>
                <a:cs typeface="Times New Roman" panose="02020603050405020304" pitchFamily="18" charset="0"/>
              </a:rPr>
              <a:t>Ants Kaljurand oli sõjajärgse Eesti kuulsamaid metsavendi. Legendaarseks muutsid tema aga mitte teod, kuivõrd telle omistatud hüüdnimi „Hirmus Ants“. Antsust hakkas juba tema eluajal liikuma legende. Kõige tuntum lugu on sellest, kuidas ta Pärnu restoranis oma sünnipäeva     	pidades NKVD-d ninapidi vedas (vt. Jaan Roos. Läbi punase öö III. Tartu 2001)</a:t>
            </a:r>
          </a:p>
        </p:txBody>
      </p:sp>
    </p:spTree>
    <p:extLst>
      <p:ext uri="{BB962C8B-B14F-4D97-AF65-F5344CB8AC3E}">
        <p14:creationId xmlns:p14="http://schemas.microsoft.com/office/powerpoint/2010/main" val="1419958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147248" cy="792088"/>
          </a:xfrm>
        </p:spPr>
        <p:txBody>
          <a:bodyPr>
            <a:noAutofit/>
          </a:bodyPr>
          <a:lstStyle/>
          <a:p>
            <a:r>
              <a:rPr lang="et-EE" sz="1800" b="0" dirty="0">
                <a:latin typeface="Times New Roman" panose="02020603050405020304" pitchFamily="18" charset="0"/>
                <a:cs typeface="Times New Roman" panose="02020603050405020304" pitchFamily="18" charset="0"/>
              </a:rPr>
              <a:t>Antsu salga tegevus</a:t>
            </a:r>
          </a:p>
        </p:txBody>
      </p:sp>
      <p:sp>
        <p:nvSpPr>
          <p:cNvPr id="3" name="Content Placeholder 2"/>
          <p:cNvSpPr>
            <a:spLocks noGrp="1"/>
          </p:cNvSpPr>
          <p:nvPr>
            <p:ph idx="1"/>
          </p:nvPr>
        </p:nvSpPr>
        <p:spPr>
          <a:xfrm>
            <a:off x="251520" y="1052736"/>
            <a:ext cx="7704856" cy="2736305"/>
          </a:xfrm>
        </p:spPr>
        <p:txBody>
          <a:bodyPr>
            <a:normAutofit fontScale="92500"/>
          </a:bodyPr>
          <a:lstStyle/>
          <a:p>
            <a:r>
              <a:rPr lang="et-EE" sz="1800" dirty="0">
                <a:latin typeface="Times New Roman" panose="02020603050405020304" pitchFamily="18" charset="0"/>
                <a:cs typeface="Times New Roman" panose="02020603050405020304" pitchFamily="18" charset="0"/>
              </a:rPr>
              <a:t>Taludele olid peale pandud rängad maksud, neilt  enam toitu ei saadud. </a:t>
            </a:r>
            <a:br>
              <a:rPr lang="et-EE" sz="1800" dirty="0">
                <a:latin typeface="Times New Roman" panose="02020603050405020304" pitchFamily="18" charset="0"/>
                <a:cs typeface="Times New Roman" panose="02020603050405020304" pitchFamily="18" charset="0"/>
              </a:rPr>
            </a:br>
            <a:r>
              <a:rPr lang="et-EE" sz="1800" dirty="0">
                <a:latin typeface="Times New Roman" panose="02020603050405020304" pitchFamily="18" charset="0"/>
                <a:cs typeface="Times New Roman" panose="02020603050405020304" pitchFamily="18" charset="0"/>
              </a:rPr>
              <a:t>1947. aasta juulis rööviti küüdivankrit, mis viis Rootsi jaama võid, 14. novembril võeti Koonga võitööstusest 60412 rubla, 28. novembril Audru finantsinspektorilt  59000 rubla</a:t>
            </a:r>
            <a:br>
              <a:rPr lang="et-EE" sz="1800" dirty="0">
                <a:latin typeface="Times New Roman" panose="02020603050405020304" pitchFamily="18" charset="0"/>
                <a:cs typeface="Times New Roman" panose="02020603050405020304" pitchFamily="18" charset="0"/>
              </a:rPr>
            </a:br>
            <a:r>
              <a:rPr lang="et-EE" sz="1800" dirty="0">
                <a:latin typeface="Times New Roman" panose="02020603050405020304" pitchFamily="18" charset="0"/>
                <a:cs typeface="Times New Roman" panose="02020603050405020304" pitchFamily="18" charset="0"/>
              </a:rPr>
              <a:t>1948. aasta 6.—7. mail rööviti Lõpe kauplust, 8. juunil valla raamatupidajat, 17. juulil Audru kauplust, 27. juulil Kihlepa poodi, 27. augustil Rootsi poodi. </a:t>
            </a:r>
            <a:br>
              <a:rPr lang="et-EE" sz="1800" dirty="0">
                <a:latin typeface="Times New Roman" panose="02020603050405020304" pitchFamily="18" charset="0"/>
                <a:cs typeface="Times New Roman" panose="02020603050405020304" pitchFamily="18" charset="0"/>
              </a:rPr>
            </a:br>
            <a:r>
              <a:rPr lang="et-EE" sz="1800" dirty="0">
                <a:latin typeface="Times New Roman" panose="02020603050405020304" pitchFamily="18" charset="0"/>
                <a:cs typeface="Times New Roman" panose="02020603050405020304" pitchFamily="18" charset="0"/>
              </a:rPr>
              <a:t>26. aprillil rüüstati Audru miilitsajaoskond, 18. mail peeti maanteel kinni auto, kus tapeti (ilmselt ilmselt Karl Verpsoni poolt) ENSV MN inspektor Suurkask. </a:t>
            </a:r>
            <a:br>
              <a:rPr lang="et-EE" sz="1800" dirty="0">
                <a:latin typeface="Times New Roman" panose="02020603050405020304" pitchFamily="18" charset="0"/>
                <a:cs typeface="Times New Roman" panose="02020603050405020304" pitchFamily="18" charset="0"/>
              </a:rPr>
            </a:br>
            <a:r>
              <a:rPr lang="et-EE" sz="1800" dirty="0">
                <a:latin typeface="Times New Roman" panose="02020603050405020304" pitchFamily="18" charset="0"/>
                <a:cs typeface="Times New Roman" panose="02020603050405020304" pitchFamily="18" charset="0"/>
              </a:rPr>
              <a:t>19. oktoobril rüüstati Kirbla vallamaja</a:t>
            </a:r>
            <a:br>
              <a:rPr lang="et-EE" sz="1800" dirty="0">
                <a:latin typeface="Times New Roman" panose="02020603050405020304" pitchFamily="18" charset="0"/>
                <a:cs typeface="Times New Roman" panose="02020603050405020304" pitchFamily="18" charset="0"/>
              </a:rPr>
            </a:br>
            <a:endParaRPr lang="et-EE" sz="1800"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a:xfrm>
            <a:off x="683568" y="4077072"/>
            <a:ext cx="7488832" cy="2592288"/>
          </a:xfrm>
        </p:spPr>
        <p:txBody>
          <a:bodyPr>
            <a:normAutofit lnSpcReduction="10000"/>
          </a:bodyPr>
          <a:lstStyle/>
          <a:p>
            <a:r>
              <a:rPr lang="et-EE" sz="1800" dirty="0">
                <a:latin typeface="Times New Roman" panose="02020603050405020304" pitchFamily="18" charset="0"/>
                <a:cs typeface="Times New Roman" panose="02020603050405020304" pitchFamily="18" charset="0"/>
              </a:rPr>
              <a:t>1948. aasta 24. detsembril piiras NKVD ümber Parasmaa küla Männiku talu, kus viibisid Ants Kaljurand ja Arvet Pill. Metsavennad murdsid piiramisrõngast välja, Pill sai haavata. </a:t>
            </a:r>
            <a:br>
              <a:rPr lang="et-EE" sz="1800" dirty="0">
                <a:latin typeface="Times New Roman" panose="02020603050405020304" pitchFamily="18" charset="0"/>
                <a:cs typeface="Times New Roman" panose="02020603050405020304" pitchFamily="18" charset="0"/>
              </a:rPr>
            </a:br>
            <a:r>
              <a:rPr lang="et-EE" sz="1800" dirty="0">
                <a:latin typeface="Times New Roman" panose="02020603050405020304" pitchFamily="18" charset="0"/>
                <a:cs typeface="Times New Roman" panose="02020603050405020304" pitchFamily="18" charset="0"/>
              </a:rPr>
              <a:t>1949. aasta 13. jaanuari õhtul tulid Ants Kaljurand ja Arvet(d) Pill Keblaste Kõrtsu tallu, kus elas Pilli sümpaatia. Talus viibis aga peremehe  ristipoeg miilits Erich Pärtson kahe mehega, kõik relvastatud. Kuuldes väljas kobinat, tormas Pärtson relvaga uksele, nähes ära jooksvat Pilli, kamandas: „Seis!“, Eemal olnud Kaljurand, arvates et tegu on NKVD-ga, tulistas valangu. Pärtson 			sai surmavalt haavata </a:t>
            </a:r>
            <a:br>
              <a:rPr lang="et-EE" sz="1800" dirty="0">
                <a:latin typeface="Times New Roman" panose="02020603050405020304" pitchFamily="18" charset="0"/>
                <a:cs typeface="Times New Roman" panose="02020603050405020304" pitchFamily="18" charset="0"/>
              </a:rPr>
            </a:br>
            <a:endParaRPr lang="et-EE"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743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854" y="273050"/>
            <a:ext cx="7512578" cy="995710"/>
          </a:xfrm>
        </p:spPr>
        <p:txBody>
          <a:bodyPr/>
          <a:lstStyle/>
          <a:p>
            <a:r>
              <a:rPr lang="et-EE" b="0" dirty="0">
                <a:latin typeface="Times New Roman" panose="02020603050405020304" pitchFamily="18" charset="0"/>
                <a:cs typeface="Times New Roman" panose="02020603050405020304" pitchFamily="18" charset="0"/>
              </a:rPr>
              <a:t>„Meinhard“  tapeti Emmu metsavendade poolt 03. juunil 1948. aastal, kuna hakkas joomase peaga tegema metsikusi</a:t>
            </a:r>
            <a:endParaRPr lang="et-EE" dirty="0"/>
          </a:p>
        </p:txBody>
      </p:sp>
      <p:sp>
        <p:nvSpPr>
          <p:cNvPr id="3" name="Content Placeholder 2"/>
          <p:cNvSpPr>
            <a:spLocks noGrp="1"/>
          </p:cNvSpPr>
          <p:nvPr>
            <p:ph idx="1"/>
          </p:nvPr>
        </p:nvSpPr>
        <p:spPr>
          <a:xfrm>
            <a:off x="611560" y="1772817"/>
            <a:ext cx="8075240" cy="3096343"/>
          </a:xfrm>
        </p:spPr>
        <p:txBody>
          <a:bodyPr>
            <a:normAutofit lnSpcReduction="10000"/>
          </a:bodyPr>
          <a:lstStyle/>
          <a:p>
            <a:r>
              <a:rPr lang="et-EE" sz="1800" dirty="0">
                <a:latin typeface="Times New Roman" panose="02020603050405020304" pitchFamily="18" charset="0"/>
                <a:cs typeface="Times New Roman" panose="02020603050405020304" pitchFamily="18" charset="0"/>
              </a:rPr>
              <a:t>Harri Valla Arreteeeriti 15. novembril 1948 Pärnu polikliiniku massaažikabinetis, Erinõupidamise otsus 26. 03. 1949 – 25 aastat vangilaagrit, vabanes 1957. aastal </a:t>
            </a:r>
          </a:p>
          <a:p>
            <a:endParaRPr lang="et-EE" sz="1800" dirty="0">
              <a:latin typeface="Times New Roman" panose="02020603050405020304" pitchFamily="18" charset="0"/>
              <a:cs typeface="Times New Roman" panose="02020603050405020304" pitchFamily="18" charset="0"/>
            </a:endParaRPr>
          </a:p>
          <a:p>
            <a:endParaRPr lang="et-EE" sz="1800" dirty="0">
              <a:latin typeface="Times New Roman" panose="02020603050405020304" pitchFamily="18" charset="0"/>
              <a:cs typeface="Times New Roman" panose="02020603050405020304" pitchFamily="18" charset="0"/>
            </a:endParaRPr>
          </a:p>
          <a:p>
            <a:r>
              <a:rPr lang="et-EE" sz="1800" dirty="0">
                <a:latin typeface="Times New Roman" panose="02020603050405020304" pitchFamily="18" charset="0"/>
                <a:cs typeface="Times New Roman" panose="02020603050405020304" pitchFamily="18" charset="0"/>
              </a:rPr>
              <a:t>Karl Verpson („Must Juhan“) vahistati  15. novembril 1948 Pärnu raudteejaama sööklas.  Erinõupidamise otsus 26. 03. 49. – 25  aastat. Suri laagris 1956. aastal </a:t>
            </a:r>
          </a:p>
          <a:p>
            <a:endParaRPr lang="et-EE" sz="1800" dirty="0">
              <a:latin typeface="Times New Roman" panose="02020603050405020304" pitchFamily="18" charset="0"/>
              <a:cs typeface="Times New Roman" panose="02020603050405020304" pitchFamily="18" charset="0"/>
            </a:endParaRPr>
          </a:p>
          <a:p>
            <a:r>
              <a:rPr lang="et-EE" sz="1800" dirty="0">
                <a:latin typeface="Times New Roman" panose="02020603050405020304" pitchFamily="18" charset="0"/>
                <a:cs typeface="Times New Roman" panose="02020603050405020304" pitchFamily="18" charset="0"/>
              </a:rPr>
              <a:t>Mihkel Soodla arreteeriti 16. novembril 1948 oma Õepa Madise talus. Mõisteti 25 + 5. Hukkus 23. septembril 1949 laagri lähedal Komi ANSV-s, väidetavalt  põgenemiskatsel</a:t>
            </a:r>
            <a:endParaRPr lang="et-EE" sz="1800" dirty="0"/>
          </a:p>
        </p:txBody>
      </p:sp>
      <p:sp>
        <p:nvSpPr>
          <p:cNvPr id="4" name="Text Placeholder 3"/>
          <p:cNvSpPr>
            <a:spLocks noGrp="1"/>
          </p:cNvSpPr>
          <p:nvPr>
            <p:ph type="body" sz="half" idx="2"/>
          </p:nvPr>
        </p:nvSpPr>
        <p:spPr>
          <a:xfrm>
            <a:off x="947854" y="5013176"/>
            <a:ext cx="7656594" cy="1512168"/>
          </a:xfrm>
        </p:spPr>
        <p:txBody>
          <a:bodyPr>
            <a:normAutofit lnSpcReduction="10000"/>
          </a:bodyPr>
          <a:lstStyle/>
          <a:p>
            <a:r>
              <a:rPr lang="et-EE" sz="1800" dirty="0">
                <a:latin typeface="Times New Roman" panose="02020603050405020304" pitchFamily="18" charset="0"/>
                <a:cs typeface="Times New Roman" panose="02020603050405020304" pitchFamily="18" charset="0"/>
              </a:rPr>
              <a:t>Heino Vaan hukkus 1. jaanuaril 1949 tallu toidu järele minnes. Talus oli varitsus ja ta sai põgenemisel surma</a:t>
            </a:r>
          </a:p>
          <a:p>
            <a:endParaRPr lang="et-EE" sz="1800" dirty="0">
              <a:latin typeface="Times New Roman" panose="02020603050405020304" pitchFamily="18" charset="0"/>
              <a:cs typeface="Times New Roman" panose="02020603050405020304" pitchFamily="18" charset="0"/>
            </a:endParaRPr>
          </a:p>
          <a:p>
            <a:r>
              <a:rPr lang="et-EE" sz="1800" dirty="0">
                <a:latin typeface="Times New Roman" panose="02020603050405020304" pitchFamily="18" charset="0"/>
                <a:cs typeface="Times New Roman" panose="02020603050405020304" pitchFamily="18" charset="0"/>
              </a:rPr>
              <a:t>NKVD suuroperatsiooni käigus 22.  juunil 1948 arreteeriti Elfriede Mägi, Linda Hiir ja Aleksander Kiviselg. Johannes Kiviselg sai kinnipidamiskatsel surma </a:t>
            </a:r>
          </a:p>
        </p:txBody>
      </p:sp>
    </p:spTree>
    <p:extLst>
      <p:ext uri="{BB962C8B-B14F-4D97-AF65-F5344CB8AC3E}">
        <p14:creationId xmlns:p14="http://schemas.microsoft.com/office/powerpoint/2010/main" val="1406389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0"/>
            <a:ext cx="7920880" cy="1521558"/>
          </a:xfrm>
        </p:spPr>
        <p:txBody>
          <a:bodyPr>
            <a:noAutofit/>
          </a:bodyPr>
          <a:lstStyle/>
          <a:p>
            <a:r>
              <a:rPr lang="et-EE" sz="1800" b="0" dirty="0">
                <a:latin typeface="Times New Roman" panose="02020603050405020304" pitchFamily="18" charset="0"/>
                <a:cs typeface="Times New Roman" panose="02020603050405020304" pitchFamily="18" charset="0"/>
              </a:rPr>
              <a:t>Kaljuranna grupp hävis 24. juunil 1949. aastal Võitra küla juures olles reedetud informaatori poolt.  Aleksander Valter sai surma, Arvet(d) Pill ja Ants Kaljurand said haavata ning arreteeriti. </a:t>
            </a:r>
            <a:br>
              <a:rPr lang="et-EE" sz="1800" b="0" dirty="0">
                <a:latin typeface="Times New Roman" panose="02020603050405020304" pitchFamily="18" charset="0"/>
                <a:cs typeface="Times New Roman" panose="02020603050405020304" pitchFamily="18" charset="0"/>
              </a:rPr>
            </a:br>
            <a:r>
              <a:rPr lang="et-EE" sz="1800" b="0" dirty="0">
                <a:latin typeface="Times New Roman" panose="02020603050405020304" pitchFamily="18" charset="0"/>
                <a:cs typeface="Times New Roman" panose="02020603050405020304" pitchFamily="18" charset="0"/>
              </a:rPr>
              <a:t>	Tribunal  13. 11. 1950. Surmaotsus. Täide viidud 13. 03. 1951</a:t>
            </a:r>
            <a:br>
              <a:rPr lang="et-EE" sz="1800" b="0" dirty="0">
                <a:latin typeface="Times New Roman" panose="02020603050405020304" pitchFamily="18" charset="0"/>
                <a:cs typeface="Times New Roman" panose="02020603050405020304" pitchFamily="18" charset="0"/>
              </a:rPr>
            </a:br>
            <a:endParaRPr lang="et-EE" sz="1800" b="0" dirty="0">
              <a:latin typeface="Times New Roman" panose="02020603050405020304" pitchFamily="18" charset="0"/>
              <a:cs typeface="Times New Roman" panose="02020603050405020304" pitchFamily="18" charset="0"/>
            </a:endParaRPr>
          </a:p>
        </p:txBody>
      </p:sp>
      <p:pic>
        <p:nvPicPr>
          <p:cNvPr id="5" name="Content Placeholder 4" descr="hirmus ants.jpg"/>
          <p:cNvPicPr>
            <a:picLocks noGrp="1" noChangeAspect="1"/>
          </p:cNvPicPr>
          <p:nvPr>
            <p:ph idx="1"/>
          </p:nvPr>
        </p:nvPicPr>
        <p:blipFill>
          <a:blip r:embed="rId2" cstate="print"/>
          <a:stretch>
            <a:fillRect/>
          </a:stretch>
        </p:blipFill>
        <p:spPr>
          <a:xfrm>
            <a:off x="1847809" y="1521558"/>
            <a:ext cx="5661842" cy="4714908"/>
          </a:xfrm>
        </p:spPr>
      </p:pic>
      <p:sp>
        <p:nvSpPr>
          <p:cNvPr id="4" name="Text Placeholder 3"/>
          <p:cNvSpPr>
            <a:spLocks noGrp="1"/>
          </p:cNvSpPr>
          <p:nvPr>
            <p:ph type="body" sz="half" idx="2"/>
          </p:nvPr>
        </p:nvSpPr>
        <p:spPr>
          <a:xfrm>
            <a:off x="1857356" y="6381328"/>
            <a:ext cx="6357982" cy="360040"/>
          </a:xfrm>
        </p:spPr>
        <p:txBody>
          <a:bodyPr>
            <a:noAutofit/>
          </a:bodyPr>
          <a:lstStyle/>
          <a:p>
            <a:r>
              <a:rPr lang="et-EE" sz="1800" dirty="0">
                <a:latin typeface="Times New Roman" panose="02020603050405020304" pitchFamily="18" charset="0"/>
                <a:cs typeface="Times New Roman" panose="02020603050405020304" pitchFamily="18" charset="0"/>
              </a:rPr>
              <a:t>	      Viimane foto Ants Kaljurannast</a:t>
            </a:r>
            <a:endParaRPr lang="et-EE" sz="18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66" y="404664"/>
            <a:ext cx="6143668" cy="584182"/>
          </a:xfrm>
        </p:spPr>
        <p:txBody>
          <a:bodyPr>
            <a:noAutofit/>
          </a:bodyPr>
          <a:lstStyle/>
          <a:p>
            <a:r>
              <a:rPr lang="et-EE" sz="1800" b="0" dirty="0">
                <a:latin typeface="Times New Roman" panose="02020603050405020304" pitchFamily="18" charset="0"/>
                <a:cs typeface="Times New Roman" panose="02020603050405020304" pitchFamily="18" charset="0"/>
              </a:rPr>
              <a:t>Tribunal 13. 11. 1950. Surmaotsus. Täide viidud 13. 03. 1951</a:t>
            </a:r>
            <a:br>
              <a:rPr lang="et-EE" sz="1800" b="0" dirty="0">
                <a:latin typeface="Times New Roman" panose="02020603050405020304" pitchFamily="18" charset="0"/>
                <a:cs typeface="Times New Roman" panose="02020603050405020304" pitchFamily="18" charset="0"/>
              </a:rPr>
            </a:br>
            <a:endParaRPr lang="et-EE" sz="1800" b="0" dirty="0">
              <a:latin typeface="Times New Roman" panose="02020603050405020304" pitchFamily="18" charset="0"/>
              <a:cs typeface="Times New Roman" panose="02020603050405020304" pitchFamily="18" charset="0"/>
            </a:endParaRPr>
          </a:p>
        </p:txBody>
      </p:sp>
      <p:pic>
        <p:nvPicPr>
          <p:cNvPr id="5" name="Content Placeholder 4" descr="Pill Arvet ERAF SM 129-25819.JPG"/>
          <p:cNvPicPr>
            <a:picLocks noGrp="1" noChangeAspect="1"/>
          </p:cNvPicPr>
          <p:nvPr>
            <p:ph idx="1"/>
          </p:nvPr>
        </p:nvPicPr>
        <p:blipFill>
          <a:blip r:embed="rId2" cstate="print"/>
          <a:stretch>
            <a:fillRect/>
          </a:stretch>
        </p:blipFill>
        <p:spPr>
          <a:xfrm>
            <a:off x="1500166" y="1571612"/>
            <a:ext cx="6143668" cy="4214842"/>
          </a:xfrm>
        </p:spPr>
      </p:pic>
      <p:sp>
        <p:nvSpPr>
          <p:cNvPr id="4" name="Text Placeholder 3"/>
          <p:cNvSpPr>
            <a:spLocks noGrp="1"/>
          </p:cNvSpPr>
          <p:nvPr>
            <p:ph type="body" sz="half" idx="2"/>
          </p:nvPr>
        </p:nvSpPr>
        <p:spPr>
          <a:xfrm>
            <a:off x="2071670" y="6143644"/>
            <a:ext cx="5286412" cy="500066"/>
          </a:xfrm>
        </p:spPr>
        <p:txBody>
          <a:bodyPr>
            <a:normAutofit/>
          </a:bodyPr>
          <a:lstStyle/>
          <a:p>
            <a:r>
              <a:rPr lang="et-EE" sz="1600" dirty="0"/>
              <a:t>	        </a:t>
            </a:r>
            <a:r>
              <a:rPr lang="et-EE" sz="1800" dirty="0">
                <a:latin typeface="Times New Roman" panose="02020603050405020304" pitchFamily="18" charset="0"/>
                <a:cs typeface="Times New Roman" panose="02020603050405020304" pitchFamily="18" charset="0"/>
              </a:rPr>
              <a:t>Arvet(d) Pill (s. 1926)</a:t>
            </a:r>
            <a:endParaRPr lang="et-EE" sz="18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9432"/>
            <a:ext cx="3008313" cy="216024"/>
          </a:xfrm>
        </p:spPr>
        <p:txBody>
          <a:bodyPr>
            <a:normAutofit fontScale="90000"/>
          </a:bodyPr>
          <a:lstStyle/>
          <a:p>
            <a:endParaRPr lang="et-EE"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59832" y="692696"/>
            <a:ext cx="2880320" cy="3866108"/>
          </a:xfrm>
        </p:spPr>
      </p:pic>
      <p:sp>
        <p:nvSpPr>
          <p:cNvPr id="4" name="Text Placeholder 3"/>
          <p:cNvSpPr>
            <a:spLocks noGrp="1"/>
          </p:cNvSpPr>
          <p:nvPr>
            <p:ph type="body" sz="half" idx="2"/>
          </p:nvPr>
        </p:nvSpPr>
        <p:spPr>
          <a:xfrm>
            <a:off x="457200" y="5085184"/>
            <a:ext cx="8291264" cy="1656184"/>
          </a:xfrm>
        </p:spPr>
        <p:txBody>
          <a:bodyPr>
            <a:noAutofit/>
          </a:bodyPr>
          <a:lstStyle/>
          <a:p>
            <a:r>
              <a:rPr lang="et-EE" sz="1800" dirty="0">
                <a:latin typeface="Times New Roman" panose="02020603050405020304" pitchFamily="18" charset="0"/>
                <a:cs typeface="Times New Roman" panose="02020603050405020304" pitchFamily="18" charset="0"/>
              </a:rPr>
              <a:t>Ants Kaljurand oli tore, sõbralik ja heatahtlik, kindla iseloomuga, läbi ja lõhki isamaalane. Ei olnud häge, ei tahtnud kergekäeliselt relva kasutada. Noomis teisi, et kui lased kuuli välja, kuidas Sa ta tagasi saad. Relva tuleb vaid viimases hädas kasutada. Teda on hiljem süüdistatud abistajate väljaandmises – see ei vasta tõele</a:t>
            </a:r>
          </a:p>
        </p:txBody>
      </p:sp>
    </p:spTree>
    <p:extLst>
      <p:ext uri="{BB962C8B-B14F-4D97-AF65-F5344CB8AC3E}">
        <p14:creationId xmlns:p14="http://schemas.microsoft.com/office/powerpoint/2010/main" val="2274162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7464"/>
            <a:ext cx="3008313" cy="144016"/>
          </a:xfrm>
        </p:spPr>
        <p:txBody>
          <a:bodyPr>
            <a:normAutofit fontScale="90000"/>
          </a:bodyPr>
          <a:lstStyle/>
          <a:p>
            <a:endParaRPr lang="et-EE"/>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47864" y="620689"/>
            <a:ext cx="3024336" cy="4248472"/>
          </a:xfrm>
        </p:spPr>
      </p:pic>
      <p:sp>
        <p:nvSpPr>
          <p:cNvPr id="4" name="Text Placeholder 3"/>
          <p:cNvSpPr>
            <a:spLocks noGrp="1"/>
          </p:cNvSpPr>
          <p:nvPr>
            <p:ph type="body" sz="half" idx="2"/>
          </p:nvPr>
        </p:nvSpPr>
        <p:spPr>
          <a:xfrm>
            <a:off x="3275856" y="5157193"/>
            <a:ext cx="4968552" cy="648072"/>
          </a:xfrm>
        </p:spPr>
        <p:txBody>
          <a:bodyPr>
            <a:normAutofit/>
          </a:bodyPr>
          <a:lstStyle/>
          <a:p>
            <a:r>
              <a:rPr lang="et-EE" sz="1800" dirty="0">
                <a:latin typeface="Times New Roman" panose="02020603050405020304" pitchFamily="18" charset="0"/>
                <a:cs typeface="Times New Roman" panose="02020603050405020304" pitchFamily="18" charset="0"/>
              </a:rPr>
              <a:t>Antsu kirjake sõjatandrilt Vilmale</a:t>
            </a:r>
          </a:p>
        </p:txBody>
      </p:sp>
    </p:spTree>
    <p:extLst>
      <p:ext uri="{BB962C8B-B14F-4D97-AF65-F5344CB8AC3E}">
        <p14:creationId xmlns:p14="http://schemas.microsoft.com/office/powerpoint/2010/main" val="1489403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19256" cy="864096"/>
          </a:xfrm>
        </p:spPr>
        <p:txBody>
          <a:bodyPr>
            <a:normAutofit/>
          </a:bodyPr>
          <a:lstStyle/>
          <a:p>
            <a:r>
              <a:rPr lang="et-EE" sz="1800" b="0" dirty="0">
                <a:latin typeface="Times New Roman" panose="02020603050405020304" pitchFamily="18" charset="0"/>
                <a:cs typeface="Times New Roman" panose="02020603050405020304" pitchFamily="18" charset="0"/>
              </a:rPr>
              <a:t>„Ihkan Suudlusi Su huulilt Eesti neiu, ihkan pilku Su silmadest ma, Kuigi saatus pole 		olnud mulle kerge, oskan minagi armastada“</a:t>
            </a:r>
          </a:p>
        </p:txBody>
      </p:sp>
      <p:pic>
        <p:nvPicPr>
          <p:cNvPr id="5" name="Content Placeholder 4" descr="hirmus hansu laul.tif"/>
          <p:cNvPicPr>
            <a:picLocks noGrp="1" noChangeAspect="1"/>
          </p:cNvPicPr>
          <p:nvPr>
            <p:ph idx="1"/>
          </p:nvPr>
        </p:nvPicPr>
        <p:blipFill>
          <a:blip r:embed="rId3" cstate="print"/>
          <a:stretch>
            <a:fillRect/>
          </a:stretch>
        </p:blipFill>
        <p:spPr>
          <a:xfrm>
            <a:off x="3059832" y="1268760"/>
            <a:ext cx="2880321" cy="4296539"/>
          </a:xfrm>
        </p:spPr>
      </p:pic>
      <p:sp>
        <p:nvSpPr>
          <p:cNvPr id="4" name="Text Placeholder 3"/>
          <p:cNvSpPr>
            <a:spLocks noGrp="1"/>
          </p:cNvSpPr>
          <p:nvPr>
            <p:ph type="body" sz="half" idx="2"/>
          </p:nvPr>
        </p:nvSpPr>
        <p:spPr>
          <a:xfrm>
            <a:off x="755575" y="5805264"/>
            <a:ext cx="7801445" cy="1274458"/>
          </a:xfrm>
        </p:spPr>
        <p:txBody>
          <a:bodyPr>
            <a:noAutofit/>
          </a:bodyPr>
          <a:lstStyle/>
          <a:p>
            <a:r>
              <a:rPr lang="et-EE" sz="1800" dirty="0">
                <a:latin typeface="Times New Roman" panose="02020603050405020304" pitchFamily="18" charset="0"/>
                <a:cs typeface="Times New Roman" panose="02020603050405020304" pitchFamily="18" charset="0"/>
              </a:rPr>
              <a:t>Antsu poolt ühe neiu laulikusse kirjutatud laul. Selles väljendub kindlasti selle    mehe iseloomus olnud romantiline pool ja poolehoid õrnema soo vastu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877272"/>
            <a:ext cx="7859216" cy="648072"/>
          </a:xfrm>
        </p:spPr>
        <p:txBody>
          <a:bodyPr>
            <a:normAutofit/>
          </a:bodyPr>
          <a:lstStyle/>
          <a:p>
            <a:r>
              <a:rPr lang="et-EE" sz="1800" b="0" dirty="0">
                <a:latin typeface="Times New Roman" panose="02020603050405020304" pitchFamily="18" charset="0"/>
                <a:cs typeface="Times New Roman" panose="02020603050405020304" pitchFamily="18" charset="0"/>
              </a:rPr>
              <a:t>Ka selles Julgeolekumeeste poolt ühe talumehe suu läbi antud iseloomustuses Ants Kaljurannale peegeldub vastase varjatud tunnustus sellele lihtsale Saaremaa mehele</a:t>
            </a:r>
          </a:p>
        </p:txBody>
      </p:sp>
      <p:pic>
        <p:nvPicPr>
          <p:cNvPr id="5" name="Content Placeholder 4" descr="raamat 2.jpg"/>
          <p:cNvPicPr>
            <a:picLocks noGrp="1" noChangeAspect="1"/>
          </p:cNvPicPr>
          <p:nvPr>
            <p:ph idx="1"/>
          </p:nvPr>
        </p:nvPicPr>
        <p:blipFill>
          <a:blip r:embed="rId3" cstate="print"/>
          <a:stretch>
            <a:fillRect/>
          </a:stretch>
        </p:blipFill>
        <p:spPr>
          <a:xfrm>
            <a:off x="5508104" y="1340768"/>
            <a:ext cx="2695460" cy="3600400"/>
          </a:xfrm>
        </p:spPr>
      </p:pic>
      <p:sp>
        <p:nvSpPr>
          <p:cNvPr id="4" name="Text Placeholder 3"/>
          <p:cNvSpPr>
            <a:spLocks noGrp="1"/>
          </p:cNvSpPr>
          <p:nvPr>
            <p:ph type="body" sz="half" idx="2"/>
          </p:nvPr>
        </p:nvSpPr>
        <p:spPr>
          <a:xfrm>
            <a:off x="457200" y="908720"/>
            <a:ext cx="3400420" cy="4734858"/>
          </a:xfrm>
        </p:spPr>
        <p:txBody>
          <a:bodyPr>
            <a:normAutofit/>
          </a:bodyPr>
          <a:lstStyle/>
          <a:p>
            <a:r>
              <a:rPr lang="et-EE" sz="1800" dirty="0">
                <a:latin typeface="Times New Roman" panose="02020603050405020304" pitchFamily="18" charset="0"/>
                <a:cs typeface="Times New Roman" panose="02020603050405020304" pitchFamily="18" charset="0"/>
              </a:rPr>
              <a:t>Katkend raamatust „Agoonia“:</a:t>
            </a:r>
          </a:p>
          <a:p>
            <a:endParaRPr lang="et-EE" sz="1800" dirty="0">
              <a:latin typeface="Times New Roman" panose="02020603050405020304" pitchFamily="18" charset="0"/>
              <a:cs typeface="Times New Roman" panose="02020603050405020304" pitchFamily="18" charset="0"/>
            </a:endParaRPr>
          </a:p>
          <a:p>
            <a:r>
              <a:rPr lang="et-EE" sz="1800" dirty="0">
                <a:latin typeface="Times New Roman" panose="02020603050405020304" pitchFamily="18" charset="0"/>
                <a:cs typeface="Times New Roman" panose="02020603050405020304" pitchFamily="18" charset="0"/>
              </a:rPr>
              <a:t>“Tõsi Ants oli  kahemeetrine suurepärase kehaehitusega hiiglane, kes astus imetlust vääriva kerge sportlasesammuga, kuid Madisele meeldis  rohkem tema tasakaalukas ja lõbus iseloom, tähelepanelik suhtumine vestluskaaslasesse, oskus varjata oma üleolekut”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315416"/>
            <a:ext cx="3008313" cy="144016"/>
          </a:xfrm>
        </p:spPr>
        <p:txBody>
          <a:bodyPr>
            <a:normAutofit fontScale="90000"/>
          </a:bodyPr>
          <a:lstStyle/>
          <a:p>
            <a:endParaRPr lang="et-EE"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15816" y="476672"/>
            <a:ext cx="2952328" cy="4608512"/>
          </a:xfrm>
        </p:spPr>
      </p:pic>
      <p:sp>
        <p:nvSpPr>
          <p:cNvPr id="4" name="Text Placeholder 3"/>
          <p:cNvSpPr>
            <a:spLocks noGrp="1"/>
          </p:cNvSpPr>
          <p:nvPr>
            <p:ph type="body" sz="half" idx="2"/>
          </p:nvPr>
        </p:nvSpPr>
        <p:spPr>
          <a:xfrm>
            <a:off x="457200" y="5589240"/>
            <a:ext cx="8219256" cy="1080120"/>
          </a:xfrm>
        </p:spPr>
        <p:txBody>
          <a:bodyPr>
            <a:normAutofit/>
          </a:bodyPr>
          <a:lstStyle/>
          <a:p>
            <a:r>
              <a:rPr lang="et-EE" sz="1800" dirty="0">
                <a:latin typeface="Times New Roman" panose="02020603050405020304" pitchFamily="18" charset="0"/>
                <a:cs typeface="Times New Roman" panose="02020603050405020304" pitchFamily="18" charset="0"/>
              </a:rPr>
              <a:t>Gümnaasiumiharidusega Ülo Kaal oli kasvult Antsust lühem. Tema vaadete kujunemisel mängis kahtlemata rolli perekonna saatus. Ülo oli rõõmsameelse olekuga. Ta oli grupi ideoloog, päevikupidaja, lendlehtede koostaja, aktsioonidele õhutaja</a:t>
            </a:r>
          </a:p>
        </p:txBody>
      </p:sp>
    </p:spTree>
    <p:extLst>
      <p:ext uri="{BB962C8B-B14F-4D97-AF65-F5344CB8AC3E}">
        <p14:creationId xmlns:p14="http://schemas.microsoft.com/office/powerpoint/2010/main" val="3167093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9512"/>
            <a:ext cx="3008313" cy="720081"/>
          </a:xfrm>
        </p:spPr>
        <p:txBody>
          <a:bodyPr/>
          <a:lstStyle/>
          <a:p>
            <a:endParaRPr lang="et-EE"/>
          </a:p>
        </p:txBody>
      </p:sp>
      <p:sp>
        <p:nvSpPr>
          <p:cNvPr id="3" name="Content Placeholder 2"/>
          <p:cNvSpPr>
            <a:spLocks noGrp="1"/>
          </p:cNvSpPr>
          <p:nvPr>
            <p:ph idx="1"/>
          </p:nvPr>
        </p:nvSpPr>
        <p:spPr>
          <a:xfrm flipV="1">
            <a:off x="3575050" y="-459431"/>
            <a:ext cx="5111750" cy="144016"/>
          </a:xfrm>
        </p:spPr>
        <p:txBody>
          <a:bodyPr>
            <a:normAutofit fontScale="25000" lnSpcReduction="20000"/>
          </a:bodyPr>
          <a:lstStyle/>
          <a:p>
            <a:endParaRPr lang="et-EE" dirty="0"/>
          </a:p>
        </p:txBody>
      </p:sp>
      <p:sp>
        <p:nvSpPr>
          <p:cNvPr id="4" name="Text Placeholder 3"/>
          <p:cNvSpPr>
            <a:spLocks noGrp="1"/>
          </p:cNvSpPr>
          <p:nvPr>
            <p:ph type="body" sz="half" idx="2"/>
          </p:nvPr>
        </p:nvSpPr>
        <p:spPr>
          <a:xfrm>
            <a:off x="457200" y="1700808"/>
            <a:ext cx="7859216" cy="4425355"/>
          </a:xfrm>
        </p:spPr>
        <p:txBody>
          <a:bodyPr>
            <a:normAutofit/>
          </a:bodyPr>
          <a:lstStyle/>
          <a:p>
            <a:r>
              <a:rPr lang="et-EE" sz="1800" dirty="0">
                <a:latin typeface="Times New Roman" panose="02020603050405020304" pitchFamily="18" charset="0"/>
                <a:cs typeface="Times New Roman" panose="02020603050405020304" pitchFamily="18" charset="0"/>
              </a:rPr>
              <a:t>Heino Kaup („Meinhard“) oli miinusmärgiga mees. Tegu oli Saaremaa mehega, keda ilmselt Antsuga sidus just see ühekandimehe tunne. Meinhardil oli juba selles punkris viibides tekkinud halb maine. Meinhard läks joomase peaga metsikuks. Ilmselt oli Meinhard tapnud punkris endise Tondi sõjakooli aspirantide kompanii vanema, veebel Johannes Kurroti. Meinhrd ise tapeti aga Emmu metsavendade, ilmselt Bernhard Klükmani poolt 3. juunil 1948. aastal Sauna talu juures. Väidetavalt oli purjus Meinhard lasknud koeral silma peast ning peksnud hanguga hobust.</a:t>
            </a:r>
          </a:p>
        </p:txBody>
      </p:sp>
    </p:spTree>
    <p:extLst>
      <p:ext uri="{BB962C8B-B14F-4D97-AF65-F5344CB8AC3E}">
        <p14:creationId xmlns:p14="http://schemas.microsoft.com/office/powerpoint/2010/main" val="3559263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273050"/>
            <a:ext cx="7787208" cy="851694"/>
          </a:xfrm>
        </p:spPr>
        <p:txBody>
          <a:bodyPr>
            <a:normAutofit fontScale="90000"/>
          </a:bodyPr>
          <a:lstStyle/>
          <a:p>
            <a:r>
              <a:rPr lang="et-EE" sz="1800" b="0" dirty="0">
                <a:latin typeface="Times New Roman" panose="02020603050405020304" pitchFamily="18" charset="0"/>
                <a:cs typeface="Times New Roman" panose="02020603050405020304" pitchFamily="18" charset="0"/>
              </a:rPr>
              <a:t>Ants Kaljurand (s. Siitse), s. 20. oktoobril 1917. Oli tüdrukulaps.  Kasvas Saaremaal 			Tagalahe ääres Teesu külas. Õppis Pidula koolis. </a:t>
            </a:r>
            <a:br>
              <a:rPr lang="et-EE" sz="1800" b="0" i="1" dirty="0">
                <a:latin typeface="Times New Roman" panose="02020603050405020304" pitchFamily="18" charset="0"/>
                <a:cs typeface="Times New Roman" panose="02020603050405020304" pitchFamily="18" charset="0"/>
              </a:rPr>
            </a:br>
            <a:endParaRPr lang="et-EE" sz="1800" b="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1268760"/>
            <a:ext cx="6840760" cy="4536504"/>
          </a:xfrm>
        </p:spPr>
      </p:pic>
      <p:sp>
        <p:nvSpPr>
          <p:cNvPr id="4" name="Text Placeholder 3"/>
          <p:cNvSpPr>
            <a:spLocks noGrp="1"/>
          </p:cNvSpPr>
          <p:nvPr>
            <p:ph type="body" sz="half" idx="2"/>
          </p:nvPr>
        </p:nvSpPr>
        <p:spPr>
          <a:xfrm>
            <a:off x="457200" y="6021288"/>
            <a:ext cx="8229600" cy="576064"/>
          </a:xfrm>
        </p:spPr>
        <p:txBody>
          <a:bodyPr/>
          <a:lstStyle/>
          <a:p>
            <a:r>
              <a:rPr lang="et-EE" i="1" dirty="0"/>
              <a:t>			       </a:t>
            </a:r>
            <a:r>
              <a:rPr lang="et-EE" sz="1800" dirty="0">
                <a:latin typeface="Times New Roman" panose="02020603050405020304" pitchFamily="18" charset="0"/>
                <a:cs typeface="Times New Roman" panose="02020603050405020304" pitchFamily="18" charset="0"/>
              </a:rPr>
              <a:t>Vaade tagalahele</a:t>
            </a:r>
          </a:p>
        </p:txBody>
      </p:sp>
    </p:spTree>
    <p:extLst>
      <p:ext uri="{BB962C8B-B14F-4D97-AF65-F5344CB8AC3E}">
        <p14:creationId xmlns:p14="http://schemas.microsoft.com/office/powerpoint/2010/main" val="3127271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966"/>
            <a:ext cx="8075240" cy="907770"/>
          </a:xfrm>
        </p:spPr>
        <p:txBody>
          <a:bodyPr>
            <a:noAutofit/>
          </a:bodyPr>
          <a:lstStyle/>
          <a:p>
            <a:r>
              <a:rPr lang="et-EE" sz="1800" b="0" dirty="0">
                <a:latin typeface="Times New Roman" panose="02020603050405020304" pitchFamily="18" charset="0"/>
                <a:cs typeface="Times New Roman" panose="02020603050405020304" pitchFamily="18" charset="0"/>
              </a:rPr>
              <a:t>Harri Valla liikus  valedokumentidega peamiselt linnades. Ta osales küll poeröövides, kuid peamiselt selleks, et raha saada. Käis naistega restoranides ja isegi Pärnu rannas, 	        pole kahtlust, et eelkõige armastas lõbusat elu </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55776" y="1268760"/>
            <a:ext cx="3528392" cy="4680520"/>
          </a:xfrm>
        </p:spPr>
      </p:pic>
      <p:sp>
        <p:nvSpPr>
          <p:cNvPr id="4" name="Text Placeholder 3"/>
          <p:cNvSpPr>
            <a:spLocks noGrp="1"/>
          </p:cNvSpPr>
          <p:nvPr>
            <p:ph type="body" sz="half" idx="2"/>
          </p:nvPr>
        </p:nvSpPr>
        <p:spPr>
          <a:xfrm>
            <a:off x="1835696" y="6165304"/>
            <a:ext cx="6696744" cy="576064"/>
          </a:xfrm>
        </p:spPr>
        <p:txBody>
          <a:bodyPr>
            <a:normAutofit/>
          </a:bodyPr>
          <a:lstStyle/>
          <a:p>
            <a:r>
              <a:rPr lang="et-EE" sz="1800" dirty="0">
                <a:latin typeface="Times New Roman" panose="02020603050405020304" pitchFamily="18" charset="0"/>
                <a:cs typeface="Times New Roman" panose="02020603050405020304" pitchFamily="18" charset="0"/>
              </a:rPr>
              <a:t>Harri Valla koos Senta Eskoga 1948. aastal Pärnus</a:t>
            </a:r>
          </a:p>
        </p:txBody>
      </p:sp>
    </p:spTree>
    <p:extLst>
      <p:ext uri="{BB962C8B-B14F-4D97-AF65-F5344CB8AC3E}">
        <p14:creationId xmlns:p14="http://schemas.microsoft.com/office/powerpoint/2010/main" val="3031185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310"/>
            <a:ext cx="8003232" cy="1412490"/>
          </a:xfrm>
        </p:spPr>
        <p:txBody>
          <a:bodyPr>
            <a:noAutofit/>
          </a:bodyPr>
          <a:lstStyle/>
          <a:p>
            <a:r>
              <a:rPr lang="et-EE" sz="1800" b="0" dirty="0">
                <a:latin typeface="Times New Roman" panose="02020603050405020304" pitchFamily="18" charset="0"/>
                <a:cs typeface="Times New Roman" panose="02020603050405020304" pitchFamily="18" charset="0"/>
              </a:rPr>
              <a:t>Karl Verpson „Must Juhan“ liikus palju linnades, oli naistelembene. Oli aktsioonides kergekäeline tule avaja. „Ega ta ühtegi kommunisti ellu ka ei jätnud!“ Ilmselt just 	tema tappis rahvakaitsepataljonlase Erich Peitsoni ning 19948. a. mais 		MN inspektori Suurkase (seal Antsu kaasas polnud)</a:t>
            </a:r>
          </a:p>
        </p:txBody>
      </p:sp>
      <p:sp>
        <p:nvSpPr>
          <p:cNvPr id="4" name="Text Placeholder 3"/>
          <p:cNvSpPr>
            <a:spLocks noGrp="1"/>
          </p:cNvSpPr>
          <p:nvPr>
            <p:ph type="body" sz="half" idx="2"/>
          </p:nvPr>
        </p:nvSpPr>
        <p:spPr>
          <a:xfrm>
            <a:off x="2771800" y="6093296"/>
            <a:ext cx="5904656" cy="432048"/>
          </a:xfrm>
        </p:spPr>
        <p:txBody>
          <a:bodyPr>
            <a:normAutofit/>
          </a:bodyPr>
          <a:lstStyle/>
          <a:p>
            <a:r>
              <a:rPr lang="et-EE" sz="1800" dirty="0">
                <a:latin typeface="Times New Roman" panose="02020603050405020304" pitchFamily="18" charset="0"/>
                <a:cs typeface="Times New Roman" panose="02020603050405020304" pitchFamily="18" charset="0"/>
              </a:rPr>
              <a:t>Karl Verpson veel Saksa sõjaväehaiglas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5736" y="2060848"/>
            <a:ext cx="4896545" cy="3672408"/>
          </a:xfrm>
        </p:spPr>
      </p:pic>
    </p:spTree>
    <p:extLst>
      <p:ext uri="{BB962C8B-B14F-4D97-AF65-F5344CB8AC3E}">
        <p14:creationId xmlns:p14="http://schemas.microsoft.com/office/powerpoint/2010/main" val="644565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4114800" cy="4248472"/>
          </a:xfrm>
        </p:spPr>
        <p:txBody>
          <a:bodyPr>
            <a:noAutofit/>
          </a:bodyPr>
          <a:lstStyle/>
          <a:p>
            <a:r>
              <a:rPr lang="et-EE" sz="1800" b="0" dirty="0">
                <a:latin typeface="Times New Roman" panose="02020603050405020304" pitchFamily="18" charset="0"/>
                <a:cs typeface="Times New Roman" panose="02020603050405020304" pitchFamily="18" charset="0"/>
              </a:rPr>
              <a:t>Johannes ja Aleksander Kiviseljad oli tagasihoidlikud mehed, kelle põhieesmärk oli halvad ajad kuidagi üle elada. Johannes sai 22. juunil 1948 surma, Aleksander arreteeriti ja oli vangilaagris. Tal jätkus südidust peale Stalini surma NKVD peale kaevata.</a:t>
            </a:r>
            <a:r>
              <a:rPr lang="et-EE" dirty="0"/>
              <a:t> : </a:t>
            </a:r>
            <a:br>
              <a:rPr lang="et-EE" dirty="0"/>
            </a:br>
            <a:r>
              <a:rPr lang="et-EE" sz="1800" b="0" i="1" dirty="0">
                <a:latin typeface="Times New Roman" panose="02020603050405020304" pitchFamily="18" charset="0"/>
                <a:cs typeface="Times New Roman" panose="02020603050405020304" pitchFamily="18" charset="0"/>
              </a:rPr>
              <a:t>„ Sellest juurdlusest ja pealesurumisest, et ma need rumalad süüdistused omaks võtaksin, on mul isegi veel praegu säilinud armid kehal ja pintsettide teravikud küünte all. Ei saanud ma seda ka kohtus öelda, sest mind mõisteti süüdi tagaselja“</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76056" y="908720"/>
            <a:ext cx="3528392" cy="4868024"/>
          </a:xfrm>
        </p:spPr>
      </p:pic>
      <p:sp>
        <p:nvSpPr>
          <p:cNvPr id="4" name="Text Placeholder 3"/>
          <p:cNvSpPr>
            <a:spLocks noGrp="1"/>
          </p:cNvSpPr>
          <p:nvPr>
            <p:ph type="body" sz="half" idx="2"/>
          </p:nvPr>
        </p:nvSpPr>
        <p:spPr>
          <a:xfrm>
            <a:off x="5076056" y="6021288"/>
            <a:ext cx="3528392" cy="576064"/>
          </a:xfrm>
        </p:spPr>
        <p:txBody>
          <a:bodyPr>
            <a:normAutofit fontScale="92500" lnSpcReduction="10000"/>
          </a:bodyPr>
          <a:lstStyle/>
          <a:p>
            <a:r>
              <a:rPr lang="et-EE" sz="1800" dirty="0">
                <a:latin typeface="Times New Roman" panose="02020603050405020304" pitchFamily="18" charset="0"/>
                <a:cs typeface="Times New Roman" panose="02020603050405020304" pitchFamily="18" charset="0"/>
              </a:rPr>
              <a:t>Johannes ja Aleksander Kiviseljad 	     enne sõda </a:t>
            </a:r>
          </a:p>
        </p:txBody>
      </p:sp>
    </p:spTree>
    <p:extLst>
      <p:ext uri="{BB962C8B-B14F-4D97-AF65-F5344CB8AC3E}">
        <p14:creationId xmlns:p14="http://schemas.microsoft.com/office/powerpoint/2010/main" val="3620649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t-EE" sz="1800" dirty="0">
                <a:latin typeface="Times New Roman" panose="02020603050405020304" pitchFamily="18" charset="0"/>
                <a:cs typeface="Times New Roman" panose="02020603050405020304" pitchFamily="18" charset="0"/>
              </a:rPr>
              <a:t>1926. aastal sündinud Heino Vaan ja Arvet(d) Pill olid verinoored mehed, kelle elu oli sõda ära rikkunud. Nende jaoks olid vanemad kaaslased, eriti Ants autoriteedid. Nad jäid lihtsalt saatuse hammasrataste vahele ja hukkusid </a:t>
            </a:r>
          </a:p>
        </p:txBody>
      </p:sp>
      <p:sp>
        <p:nvSpPr>
          <p:cNvPr id="3" name="Text Placeholder 2"/>
          <p:cNvSpPr>
            <a:spLocks noGrp="1"/>
          </p:cNvSpPr>
          <p:nvPr>
            <p:ph type="body" idx="1"/>
          </p:nvPr>
        </p:nvSpPr>
        <p:spPr>
          <a:xfrm>
            <a:off x="1547664" y="5733256"/>
            <a:ext cx="2949724" cy="576063"/>
          </a:xfrm>
        </p:spPr>
        <p:txBody>
          <a:bodyPr>
            <a:normAutofit/>
          </a:bodyPr>
          <a:lstStyle/>
          <a:p>
            <a:r>
              <a:rPr lang="et-EE" sz="1800" b="0" dirty="0">
                <a:latin typeface="Times New Roman" panose="02020603050405020304" pitchFamily="18" charset="0"/>
                <a:cs typeface="Times New Roman" panose="02020603050405020304" pitchFamily="18" charset="0"/>
              </a:rPr>
              <a:t>Heino Vaan („Jünger“)</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331640" y="2708920"/>
            <a:ext cx="1872208" cy="2592288"/>
          </a:xfrm>
        </p:spPr>
      </p:pic>
      <p:sp>
        <p:nvSpPr>
          <p:cNvPr id="5" name="Text Placeholder 4"/>
          <p:cNvSpPr>
            <a:spLocks noGrp="1"/>
          </p:cNvSpPr>
          <p:nvPr>
            <p:ph type="body" sz="quarter" idx="3"/>
          </p:nvPr>
        </p:nvSpPr>
        <p:spPr>
          <a:xfrm>
            <a:off x="5220072" y="5733255"/>
            <a:ext cx="3466728" cy="576063"/>
          </a:xfrm>
        </p:spPr>
        <p:txBody>
          <a:bodyPr>
            <a:normAutofit/>
          </a:bodyPr>
          <a:lstStyle/>
          <a:p>
            <a:r>
              <a:rPr lang="et-EE" sz="1800" b="0" dirty="0">
                <a:latin typeface="Times New Roman" panose="02020603050405020304" pitchFamily="18" charset="0"/>
                <a:cs typeface="Times New Roman" panose="02020603050405020304" pitchFamily="18" charset="0"/>
              </a:rPr>
              <a:t>Arvet(d) Pill („Sam“, „Kurg“)</a:t>
            </a:r>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436096" y="2708920"/>
            <a:ext cx="1944572" cy="2592288"/>
          </a:xfrm>
        </p:spPr>
      </p:pic>
    </p:spTree>
    <p:extLst>
      <p:ext uri="{BB962C8B-B14F-4D97-AF65-F5344CB8AC3E}">
        <p14:creationId xmlns:p14="http://schemas.microsoft.com/office/powerpoint/2010/main" val="4029239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692696"/>
            <a:ext cx="3888432" cy="3139321"/>
          </a:xfrm>
          <a:prstGeom prst="rect">
            <a:avLst/>
          </a:prstGeom>
        </p:spPr>
        <p:txBody>
          <a:bodyPr wrap="square">
            <a:spAutoFit/>
          </a:bodyPr>
          <a:lstStyle/>
          <a:p>
            <a:r>
              <a:rPr lang="et-EE" dirty="0">
                <a:latin typeface="Times New Roman" panose="02020603050405020304" pitchFamily="18" charset="0"/>
                <a:cs typeface="Times New Roman" panose="02020603050405020304" pitchFamily="18" charset="0"/>
              </a:rPr>
              <a:t>Ants Kaljurand oli lihtne, vaesest perest pärit Saaremaa mees, kes nagu tuhanded teised oma kodumaad armastanud eestlased, sattus ajaloo hammasrataste vahele ja hävis. Tema kaaslased olid läbilõige Eesti ühiskonnas elanud meestest, kelle hulgas oli iseloomult, vaadetelt ja ellusuhtumiselt vägagi erinevaid inimesi. Neid ühendas üks joon – nad ei soovinud elada võõra võimu all.</a:t>
            </a:r>
            <a:endParaRPr lang="et-EE" dirty="0"/>
          </a:p>
        </p:txBody>
      </p:sp>
      <p:sp>
        <p:nvSpPr>
          <p:cNvPr id="6" name="Content Placeholder 2"/>
          <p:cNvSpPr txBox="1">
            <a:spLocks/>
          </p:cNvSpPr>
          <p:nvPr/>
        </p:nvSpPr>
        <p:spPr>
          <a:xfrm>
            <a:off x="4377660" y="2229232"/>
            <a:ext cx="4186808" cy="451213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t-EE" sz="1800" dirty="0">
                <a:latin typeface="Times New Roman" panose="02020603050405020304" pitchFamily="18" charset="0"/>
                <a:cs typeface="Times New Roman" panose="02020603050405020304" pitchFamily="18" charset="0"/>
              </a:rPr>
              <a:t>Metsavendlus oli vastus sovetiseerimispoliitikale, eriti sellega kaasnenud  repressioonidele ja terrorile.</a:t>
            </a:r>
          </a:p>
          <a:p>
            <a:endParaRPr lang="et-EE" sz="1800" dirty="0">
              <a:latin typeface="Times New Roman" panose="02020603050405020304" pitchFamily="18" charset="0"/>
              <a:cs typeface="Times New Roman" panose="02020603050405020304" pitchFamily="18" charset="0"/>
            </a:endParaRPr>
          </a:p>
          <a:p>
            <a:r>
              <a:rPr lang="et-EE" sz="1800" dirty="0">
                <a:latin typeface="Times New Roman" panose="02020603050405020304" pitchFamily="18" charset="0"/>
                <a:cs typeface="Times New Roman" panose="02020603050405020304" pitchFamily="18" charset="0"/>
              </a:rPr>
              <a:t>Elanikkond toetas metsavendi lausa massiliselt.</a:t>
            </a:r>
          </a:p>
          <a:p>
            <a:endParaRPr lang="et-EE" sz="1800" dirty="0">
              <a:latin typeface="Times New Roman" panose="02020603050405020304" pitchFamily="18" charset="0"/>
              <a:cs typeface="Times New Roman" panose="02020603050405020304" pitchFamily="18" charset="0"/>
            </a:endParaRPr>
          </a:p>
          <a:p>
            <a:r>
              <a:rPr lang="et-EE" sz="1800" dirty="0">
                <a:latin typeface="Times New Roman" panose="02020603050405020304" pitchFamily="18" charset="0"/>
                <a:cs typeface="Times New Roman" panose="02020603050405020304" pitchFamily="18" charset="0"/>
              </a:rPr>
              <a:t>Vastupanuliikumine suruti küll jõuga maha, kuid Baltimaadest ei saanud ikkagi keskvõimule lojaalset piirkonda.</a:t>
            </a:r>
          </a:p>
          <a:p>
            <a:endParaRPr lang="et-EE" sz="1800" dirty="0">
              <a:latin typeface="Times New Roman" panose="02020603050405020304" pitchFamily="18" charset="0"/>
              <a:cs typeface="Times New Roman" panose="02020603050405020304" pitchFamily="18" charset="0"/>
            </a:endParaRPr>
          </a:p>
          <a:p>
            <a:r>
              <a:rPr lang="et-EE" sz="1800" dirty="0">
                <a:latin typeface="Times New Roman" panose="02020603050405020304" pitchFamily="18" charset="0"/>
                <a:cs typeface="Times New Roman" panose="02020603050405020304" pitchFamily="18" charset="0"/>
              </a:rPr>
              <a:t>Baltimaad jäidki Moskva jaoks “probleemseks tsooniks” kuni NSV Liidu lagunemiseni.</a:t>
            </a:r>
            <a:endParaRPr lang="et-EE" sz="1800" dirty="0"/>
          </a:p>
        </p:txBody>
      </p:sp>
      <p:sp>
        <p:nvSpPr>
          <p:cNvPr id="7" name="Text Placeholder 3"/>
          <p:cNvSpPr txBox="1">
            <a:spLocks/>
          </p:cNvSpPr>
          <p:nvPr/>
        </p:nvSpPr>
        <p:spPr>
          <a:xfrm>
            <a:off x="4355976" y="692696"/>
            <a:ext cx="4536504" cy="864096"/>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t-EE" sz="1800">
                <a:latin typeface="Times New Roman" panose="02020603050405020304" pitchFamily="18" charset="0"/>
                <a:cs typeface="Times New Roman" panose="02020603050405020304" pitchFamily="18" charset="0"/>
              </a:rPr>
              <a:t>Tänapäeva Vene ajaloolase Jelena Zubkova:</a:t>
            </a:r>
            <a:br>
              <a:rPr lang="et-EE" sz="1800">
                <a:latin typeface="Times New Roman" panose="02020603050405020304" pitchFamily="18" charset="0"/>
                <a:cs typeface="Times New Roman" panose="02020603050405020304" pitchFamily="18" charset="0"/>
              </a:rPr>
            </a:br>
            <a:r>
              <a:rPr lang="et-EE" sz="1800">
                <a:latin typeface="Times New Roman" panose="02020603050405020304" pitchFamily="18" charset="0"/>
                <a:cs typeface="Times New Roman" panose="02020603050405020304" pitchFamily="18" charset="0"/>
              </a:rPr>
              <a:t>hinnang Baltimaade metsavendlusele</a:t>
            </a:r>
            <a:endParaRPr lang="et-EE"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810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315416"/>
            <a:ext cx="3008313" cy="144016"/>
          </a:xfrm>
        </p:spPr>
        <p:txBody>
          <a:bodyPr>
            <a:normAutofit fontScale="90000"/>
          </a:bodyPr>
          <a:lstStyle/>
          <a:p>
            <a:r>
              <a:rPr lang="et-EE" dirty="0"/>
              <a:t>130-</a:t>
            </a:r>
          </a:p>
        </p:txBody>
      </p:sp>
      <p:sp>
        <p:nvSpPr>
          <p:cNvPr id="3" name="Content Placeholder 2"/>
          <p:cNvSpPr>
            <a:spLocks noGrp="1"/>
          </p:cNvSpPr>
          <p:nvPr>
            <p:ph idx="1"/>
          </p:nvPr>
        </p:nvSpPr>
        <p:spPr>
          <a:xfrm>
            <a:off x="755576" y="692696"/>
            <a:ext cx="7776864" cy="5433467"/>
          </a:xfrm>
        </p:spPr>
        <p:txBody>
          <a:bodyPr>
            <a:normAutofit/>
          </a:bodyPr>
          <a:lstStyle/>
          <a:p>
            <a:r>
              <a:rPr lang="et-EE" sz="2000" dirty="0">
                <a:latin typeface="Times New Roman" panose="02020603050405020304" pitchFamily="18" charset="0"/>
                <a:cs typeface="Times New Roman" panose="02020603050405020304" pitchFamily="18" charset="0"/>
              </a:rPr>
              <a:t>Vt. lisaks:</a:t>
            </a:r>
          </a:p>
          <a:p>
            <a:r>
              <a:rPr lang="et-EE" sz="2000" dirty="0">
                <a:latin typeface="Times New Roman" panose="02020603050405020304" pitchFamily="18" charset="0"/>
                <a:cs typeface="Times New Roman" panose="02020603050405020304" pitchFamily="18" charset="0"/>
              </a:rPr>
              <a:t>1. M. Mandel. Kogu tõde Hirmus-Antsust? Eesti Ajaloomuuseum. Tallinn 2010.</a:t>
            </a:r>
          </a:p>
          <a:p>
            <a:r>
              <a:rPr lang="et-EE" sz="2000" dirty="0">
                <a:latin typeface="Times New Roman" panose="02020603050405020304" pitchFamily="18" charset="0"/>
                <a:cs typeface="Times New Roman" panose="02020603050405020304" pitchFamily="18" charset="0"/>
              </a:rPr>
              <a:t>2. J. Roos. Läbi punase öö. III. Tartu 2001.</a:t>
            </a:r>
          </a:p>
          <a:p>
            <a:r>
              <a:rPr lang="et-EE" sz="2000" dirty="0">
                <a:latin typeface="Times New Roman" panose="02020603050405020304" pitchFamily="18" charset="0"/>
                <a:cs typeface="Times New Roman" panose="02020603050405020304" pitchFamily="18" charset="0"/>
              </a:rPr>
              <a:t>3. A. Lepp. Vabaduse hinnaks on elu. Tartu 2008.</a:t>
            </a:r>
          </a:p>
          <a:p>
            <a:r>
              <a:rPr lang="et-EE" sz="2000" dirty="0">
                <a:latin typeface="Times New Roman" panose="02020603050405020304" pitchFamily="18" charset="0"/>
                <a:cs typeface="Times New Roman" panose="02020603050405020304" pitchFamily="18" charset="0"/>
              </a:rPr>
              <a:t>4. J. Pihlau. Läänemaa metsavennad teise nõukogude okupatsiooni ajal (1944—1959). Läänemaa Muuseumi Toimetised. XI. Haapsalu 2008, 96—130.</a:t>
            </a:r>
          </a:p>
          <a:p>
            <a:pPr marL="0" indent="0">
              <a:buNone/>
            </a:pPr>
            <a:r>
              <a:rPr lang="et-EE" sz="2000" dirty="0">
                <a:latin typeface="Times New Roman" panose="02020603050405020304" pitchFamily="18" charset="0"/>
                <a:cs typeface="Times New Roman" panose="02020603050405020304" pitchFamily="18" charset="0"/>
              </a:rPr>
              <a:t> </a:t>
            </a:r>
          </a:p>
        </p:txBody>
      </p:sp>
      <p:sp>
        <p:nvSpPr>
          <p:cNvPr id="4" name="Text Placeholder 3"/>
          <p:cNvSpPr>
            <a:spLocks noGrp="1"/>
          </p:cNvSpPr>
          <p:nvPr>
            <p:ph type="body" sz="half" idx="2"/>
          </p:nvPr>
        </p:nvSpPr>
        <p:spPr>
          <a:xfrm>
            <a:off x="457200" y="7101408"/>
            <a:ext cx="3008313" cy="144016"/>
          </a:xfrm>
        </p:spPr>
        <p:txBody>
          <a:bodyPr>
            <a:normAutofit fontScale="25000" lnSpcReduction="20000"/>
          </a:bodyPr>
          <a:lstStyle/>
          <a:p>
            <a:endParaRPr lang="et-EE" dirty="0"/>
          </a:p>
        </p:txBody>
      </p:sp>
    </p:spTree>
    <p:extLst>
      <p:ext uri="{BB962C8B-B14F-4D97-AF65-F5344CB8AC3E}">
        <p14:creationId xmlns:p14="http://schemas.microsoft.com/office/powerpoint/2010/main" val="434581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571528"/>
            <a:ext cx="8064896" cy="1571636"/>
          </a:xfrm>
        </p:spPr>
        <p:txBody>
          <a:bodyPr>
            <a:normAutofit/>
          </a:bodyPr>
          <a:lstStyle/>
          <a:p>
            <a:r>
              <a:rPr lang="et-EE" sz="1800" b="0" dirty="0"/>
              <a:t>Ants tuli  1935. aastal Mihklisse tööd otsima, sai sulaseks Õepa küla Sepa tallu. </a:t>
            </a:r>
            <a:br>
              <a:rPr lang="et-EE" sz="1800" b="0" dirty="0"/>
            </a:br>
            <a:r>
              <a:rPr lang="et-EE" sz="1800" b="0" dirty="0"/>
              <a:t>		           1938. aastal oli kaitseväes</a:t>
            </a:r>
          </a:p>
        </p:txBody>
      </p:sp>
      <p:pic>
        <p:nvPicPr>
          <p:cNvPr id="5" name="Content Placeholder 4" descr="AntsVõrungis047.jpg"/>
          <p:cNvPicPr>
            <a:picLocks noGrp="1" noChangeAspect="1"/>
          </p:cNvPicPr>
          <p:nvPr>
            <p:ph idx="1"/>
          </p:nvPr>
        </p:nvPicPr>
        <p:blipFill>
          <a:blip r:embed="rId2" cstate="print"/>
          <a:stretch>
            <a:fillRect/>
          </a:stretch>
        </p:blipFill>
        <p:spPr>
          <a:xfrm>
            <a:off x="1000100" y="1428736"/>
            <a:ext cx="7072362" cy="4572032"/>
          </a:xfrm>
        </p:spPr>
      </p:pic>
      <p:sp>
        <p:nvSpPr>
          <p:cNvPr id="4" name="Text Placeholder 3"/>
          <p:cNvSpPr>
            <a:spLocks noGrp="1"/>
          </p:cNvSpPr>
          <p:nvPr>
            <p:ph type="body" sz="half" idx="2"/>
          </p:nvPr>
        </p:nvSpPr>
        <p:spPr>
          <a:xfrm>
            <a:off x="1403648" y="6072206"/>
            <a:ext cx="6840760" cy="500066"/>
          </a:xfrm>
        </p:spPr>
        <p:txBody>
          <a:bodyPr>
            <a:noAutofit/>
          </a:bodyPr>
          <a:lstStyle/>
          <a:p>
            <a:r>
              <a:rPr lang="et-EE" sz="1800" dirty="0">
                <a:latin typeface="Times New Roman" panose="02020603050405020304" pitchFamily="18" charset="0"/>
                <a:cs typeface="Times New Roman" panose="02020603050405020304" pitchFamily="18" charset="0"/>
              </a:rPr>
              <a:t>Ants Kaljurand  (taga keskel) enne sõda  Võrungi küla Lille talus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500090"/>
            <a:ext cx="3008313" cy="142876"/>
          </a:xfrm>
        </p:spPr>
        <p:txBody>
          <a:bodyPr>
            <a:normAutofit fontScale="90000"/>
          </a:bodyPr>
          <a:lstStyle/>
          <a:p>
            <a:endParaRPr lang="et-EE" dirty="0"/>
          </a:p>
        </p:txBody>
      </p:sp>
      <p:pic>
        <p:nvPicPr>
          <p:cNvPr id="5" name="Content Placeholder 4" descr="Vilma 14 a050.jpg"/>
          <p:cNvPicPr>
            <a:picLocks noGrp="1" noChangeAspect="1"/>
          </p:cNvPicPr>
          <p:nvPr>
            <p:ph idx="1"/>
          </p:nvPr>
        </p:nvPicPr>
        <p:blipFill>
          <a:blip r:embed="rId2" cstate="print"/>
          <a:stretch>
            <a:fillRect/>
          </a:stretch>
        </p:blipFill>
        <p:spPr>
          <a:xfrm>
            <a:off x="2714612" y="500042"/>
            <a:ext cx="3786214" cy="5072098"/>
          </a:xfrm>
        </p:spPr>
      </p:pic>
      <p:sp>
        <p:nvSpPr>
          <p:cNvPr id="4" name="Text Placeholder 3"/>
          <p:cNvSpPr>
            <a:spLocks noGrp="1"/>
          </p:cNvSpPr>
          <p:nvPr>
            <p:ph type="body" sz="half" idx="2"/>
          </p:nvPr>
        </p:nvSpPr>
        <p:spPr>
          <a:xfrm>
            <a:off x="1691680" y="5857892"/>
            <a:ext cx="6666534" cy="571504"/>
          </a:xfrm>
        </p:spPr>
        <p:txBody>
          <a:bodyPr>
            <a:normAutofit/>
          </a:bodyPr>
          <a:lstStyle/>
          <a:p>
            <a:r>
              <a:rPr lang="et-EE" sz="1800" dirty="0">
                <a:latin typeface="Times New Roman" panose="02020603050405020304" pitchFamily="18" charset="0"/>
                <a:cs typeface="Times New Roman" panose="02020603050405020304" pitchFamily="18" charset="0"/>
              </a:rPr>
              <a:t>Naabritüdruk (Saaremaalt) Vilma sai samuti tööle Sepa tallu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500090"/>
            <a:ext cx="3008313" cy="285752"/>
          </a:xfrm>
        </p:spPr>
        <p:txBody>
          <a:bodyPr>
            <a:normAutofit fontScale="90000"/>
          </a:bodyPr>
          <a:lstStyle/>
          <a:p>
            <a:endParaRPr lang="et-EE" dirty="0"/>
          </a:p>
        </p:txBody>
      </p:sp>
      <p:pic>
        <p:nvPicPr>
          <p:cNvPr id="5" name="Content Placeholder 4" descr="ants 41.jpg"/>
          <p:cNvPicPr>
            <a:picLocks noGrp="1" noChangeAspect="1"/>
          </p:cNvPicPr>
          <p:nvPr>
            <p:ph idx="1"/>
          </p:nvPr>
        </p:nvPicPr>
        <p:blipFill>
          <a:blip r:embed="rId2" cstate="print"/>
          <a:stretch>
            <a:fillRect/>
          </a:stretch>
        </p:blipFill>
        <p:spPr>
          <a:xfrm>
            <a:off x="928662" y="500042"/>
            <a:ext cx="7358114" cy="5214974"/>
          </a:xfrm>
        </p:spPr>
      </p:pic>
      <p:sp>
        <p:nvSpPr>
          <p:cNvPr id="4" name="Text Placeholder 3"/>
          <p:cNvSpPr>
            <a:spLocks noGrp="1"/>
          </p:cNvSpPr>
          <p:nvPr>
            <p:ph type="body" sz="half" idx="2"/>
          </p:nvPr>
        </p:nvSpPr>
        <p:spPr>
          <a:xfrm>
            <a:off x="323528" y="5805264"/>
            <a:ext cx="8391876" cy="936104"/>
          </a:xfrm>
        </p:spPr>
        <p:txBody>
          <a:bodyPr>
            <a:noAutofit/>
          </a:bodyPr>
          <a:lstStyle/>
          <a:p>
            <a:r>
              <a:rPr lang="et-EE" sz="1800" dirty="0">
                <a:latin typeface="Times New Roman" panose="02020603050405020304" pitchFamily="18" charset="0"/>
                <a:cs typeface="Times New Roman" panose="02020603050405020304" pitchFamily="18" charset="0"/>
              </a:rPr>
              <a:t>Soontaga poisid 1941. aasta suvel. Taga keskel Ants Kaljurand. Osaleti  Nõukogude võimu kukutamisel vallas ja Pärnumaa vabastamisel. Ants käis ka Märjamaa lahingutes.</a:t>
            </a:r>
            <a:br>
              <a:rPr lang="et-EE" sz="1800" dirty="0">
                <a:latin typeface="Times New Roman" panose="02020603050405020304" pitchFamily="18" charset="0"/>
                <a:cs typeface="Times New Roman" panose="02020603050405020304" pitchFamily="18" charset="0"/>
              </a:rPr>
            </a:br>
            <a:r>
              <a:rPr lang="et-EE" sz="1800" dirty="0">
                <a:latin typeface="Times New Roman" panose="02020603050405020304" pitchFamily="18" charset="0"/>
                <a:cs typeface="Times New Roman" panose="02020603050405020304" pitchFamily="18" charset="0"/>
              </a:rPr>
              <a:t>	     	Nime „Hirmus Ants“ sai ta endale tänu juhusele</a:t>
            </a:r>
          </a:p>
        </p:txBody>
      </p:sp>
    </p:spTree>
    <p:extLst>
      <p:ext uri="{BB962C8B-B14F-4D97-AF65-F5344CB8AC3E}">
        <p14:creationId xmlns:p14="http://schemas.microsoft.com/office/powerpoint/2010/main" val="1196367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064896" cy="1158672"/>
          </a:xfrm>
        </p:spPr>
        <p:txBody>
          <a:bodyPr>
            <a:noAutofit/>
          </a:bodyPr>
          <a:lstStyle/>
          <a:p>
            <a:r>
              <a:rPr lang="et-EE" sz="1800" b="0" dirty="0">
                <a:latin typeface="Times New Roman" panose="02020603050405020304" pitchFamily="18" charset="0"/>
                <a:cs typeface="Times New Roman" panose="02020603050405020304" pitchFamily="18" charset="0"/>
              </a:rPr>
              <a:t>Augustis 1941 astus Ants vabatahtlikult Saksa armee teenistusse, osales 8. diviisi  koosseisus lahingutes Pihkva rindel. Sai haavata. Autasustati  nelja medali ja kahe aumärgiga. Septembrist 1944 deserteerus ja tuli tagasi Pärnumaale. Arreteeriti. 			Põgenes vangilaagrist, kohtus Ülo Kaaluga</a:t>
            </a:r>
          </a:p>
        </p:txBody>
      </p:sp>
      <p:pic>
        <p:nvPicPr>
          <p:cNvPr id="5" name="Content Placeholder 4" descr="antsult632.jpg"/>
          <p:cNvPicPr>
            <a:picLocks noGrp="1" noChangeAspect="1"/>
          </p:cNvPicPr>
          <p:nvPr>
            <p:ph idx="1"/>
          </p:nvPr>
        </p:nvPicPr>
        <p:blipFill>
          <a:blip r:embed="rId2" cstate="print"/>
          <a:stretch>
            <a:fillRect/>
          </a:stretch>
        </p:blipFill>
        <p:spPr>
          <a:xfrm>
            <a:off x="2267744" y="1484784"/>
            <a:ext cx="4867656" cy="4471040"/>
          </a:xfrm>
        </p:spPr>
      </p:pic>
      <p:sp>
        <p:nvSpPr>
          <p:cNvPr id="4" name="Text Placeholder 3"/>
          <p:cNvSpPr>
            <a:spLocks noGrp="1"/>
          </p:cNvSpPr>
          <p:nvPr>
            <p:ph type="body" sz="half" idx="2"/>
          </p:nvPr>
        </p:nvSpPr>
        <p:spPr>
          <a:xfrm>
            <a:off x="683568" y="6165304"/>
            <a:ext cx="8174712" cy="576064"/>
          </a:xfrm>
        </p:spPr>
        <p:txBody>
          <a:bodyPr>
            <a:normAutofit/>
          </a:bodyPr>
          <a:lstStyle/>
          <a:p>
            <a:r>
              <a:rPr lang="et-EE" sz="1800" dirty="0">
                <a:latin typeface="Times New Roman" panose="02020603050405020304" pitchFamily="18" charset="0"/>
                <a:cs typeface="Times New Roman" panose="02020603050405020304" pitchFamily="18" charset="0"/>
              </a:rPr>
              <a:t>			Antsu kiri sõjatandrilt pruudile</a:t>
            </a:r>
          </a:p>
        </p:txBody>
      </p:sp>
    </p:spTree>
    <p:extLst>
      <p:ext uri="{BB962C8B-B14F-4D97-AF65-F5344CB8AC3E}">
        <p14:creationId xmlns:p14="http://schemas.microsoft.com/office/powerpoint/2010/main" val="2716432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352928" cy="1296144"/>
          </a:xfrm>
        </p:spPr>
        <p:txBody>
          <a:bodyPr>
            <a:normAutofit fontScale="90000"/>
          </a:bodyPr>
          <a:lstStyle/>
          <a:p>
            <a:r>
              <a:rPr lang="et-EE" b="0" dirty="0">
                <a:latin typeface="Times New Roman" panose="02020603050405020304" pitchFamily="18" charset="0"/>
                <a:cs typeface="Times New Roman" panose="02020603050405020304" pitchFamily="18" charset="0"/>
              </a:rPr>
              <a:t>Saarlane Ülo Kaal astus 1941. aastal vabatahtlikult Saksa sõjaväkke. 1944   ta arreteeriti, põgenes vangilaagrist, kohtus  Kaljurannaga, koos tuldi  Soontaga valda. Õepa küla 		        lähedale ehitati esimene punker </a:t>
            </a:r>
            <a:br>
              <a:rPr lang="et-EE" b="0" dirty="0">
                <a:latin typeface="Times New Roman" panose="02020603050405020304" pitchFamily="18" charset="0"/>
                <a:cs typeface="Times New Roman" panose="02020603050405020304" pitchFamily="18" charset="0"/>
              </a:rPr>
            </a:br>
            <a:endParaRPr lang="et-EE" b="0" dirty="0">
              <a:latin typeface="Times New Roman" panose="02020603050405020304" pitchFamily="18" charset="0"/>
              <a:cs typeface="Times New Roman" panose="02020603050405020304" pitchFamily="18" charset="0"/>
            </a:endParaRPr>
          </a:p>
        </p:txBody>
      </p:sp>
      <p:pic>
        <p:nvPicPr>
          <p:cNvPr id="5" name="Content Placeholder 4" descr="Kaal.jpg"/>
          <p:cNvPicPr>
            <a:picLocks noGrp="1" noChangeAspect="1"/>
          </p:cNvPicPr>
          <p:nvPr>
            <p:ph idx="1"/>
          </p:nvPr>
        </p:nvPicPr>
        <p:blipFill>
          <a:blip r:embed="rId2" cstate="print"/>
          <a:stretch>
            <a:fillRect/>
          </a:stretch>
        </p:blipFill>
        <p:spPr>
          <a:xfrm>
            <a:off x="2843808" y="1628800"/>
            <a:ext cx="3299828" cy="4661446"/>
          </a:xfrm>
        </p:spPr>
      </p:pic>
      <p:sp>
        <p:nvSpPr>
          <p:cNvPr id="4" name="Text Placeholder 3"/>
          <p:cNvSpPr>
            <a:spLocks noGrp="1"/>
          </p:cNvSpPr>
          <p:nvPr>
            <p:ph type="body" sz="half" idx="2"/>
          </p:nvPr>
        </p:nvSpPr>
        <p:spPr>
          <a:xfrm>
            <a:off x="214282" y="6290246"/>
            <a:ext cx="8358246" cy="451122"/>
          </a:xfrm>
        </p:spPr>
        <p:txBody>
          <a:bodyPr>
            <a:normAutofit/>
          </a:bodyPr>
          <a:lstStyle/>
          <a:p>
            <a:r>
              <a:rPr lang="et-EE" sz="1600" b="1" dirty="0"/>
              <a:t>	</a:t>
            </a:r>
            <a:r>
              <a:rPr lang="et-EE" sz="1600" dirty="0"/>
              <a:t> 		</a:t>
            </a:r>
            <a:r>
              <a:rPr lang="et-EE" sz="1800" dirty="0">
                <a:latin typeface="Times New Roman" panose="02020603050405020304" pitchFamily="18" charset="0"/>
                <a:cs typeface="Times New Roman" panose="02020603050405020304" pitchFamily="18" charset="0"/>
              </a:rPr>
              <a:t>Ülo Kaal (s. 1924) 1943. aastal</a:t>
            </a:r>
            <a:endParaRPr lang="et-EE" sz="18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oodlatepul.jpg"/>
          <p:cNvPicPr>
            <a:picLocks noGrp="1" noChangeAspect="1"/>
          </p:cNvPicPr>
          <p:nvPr>
            <p:ph idx="1"/>
          </p:nvPr>
        </p:nvPicPr>
        <p:blipFill>
          <a:blip r:embed="rId2" cstate="print"/>
          <a:stretch>
            <a:fillRect/>
          </a:stretch>
        </p:blipFill>
        <p:spPr>
          <a:xfrm>
            <a:off x="2857488" y="1142984"/>
            <a:ext cx="3357586" cy="4786346"/>
          </a:xfrm>
        </p:spPr>
      </p:pic>
      <p:sp>
        <p:nvSpPr>
          <p:cNvPr id="4" name="Text Placeholder 3"/>
          <p:cNvSpPr>
            <a:spLocks noGrp="1"/>
          </p:cNvSpPr>
          <p:nvPr>
            <p:ph type="body" sz="half" idx="2"/>
          </p:nvPr>
        </p:nvSpPr>
        <p:spPr>
          <a:xfrm>
            <a:off x="357158" y="6072206"/>
            <a:ext cx="8429684" cy="785794"/>
          </a:xfrm>
        </p:spPr>
        <p:txBody>
          <a:bodyPr>
            <a:normAutofit/>
          </a:bodyPr>
          <a:lstStyle/>
          <a:p>
            <a:r>
              <a:rPr lang="et-EE" sz="1600" b="1" dirty="0"/>
              <a:t>     	</a:t>
            </a:r>
            <a:r>
              <a:rPr lang="et-EE" sz="1800" dirty="0">
                <a:latin typeface="Times New Roman" panose="02020603050405020304" pitchFamily="18" charset="0"/>
                <a:cs typeface="Times New Roman" panose="02020603050405020304" pitchFamily="18" charset="0"/>
              </a:rPr>
              <a:t> 	           Soodlate (Mihkel ja Mari) pulmapilt </a:t>
            </a:r>
          </a:p>
        </p:txBody>
      </p:sp>
      <p:sp>
        <p:nvSpPr>
          <p:cNvPr id="3" name="Title 2"/>
          <p:cNvSpPr>
            <a:spLocks noGrp="1"/>
          </p:cNvSpPr>
          <p:nvPr>
            <p:ph type="title"/>
          </p:nvPr>
        </p:nvSpPr>
        <p:spPr>
          <a:xfrm>
            <a:off x="683568" y="116632"/>
            <a:ext cx="7488832" cy="883476"/>
          </a:xfrm>
        </p:spPr>
        <p:txBody>
          <a:bodyPr>
            <a:noAutofit/>
          </a:bodyPr>
          <a:lstStyle/>
          <a:p>
            <a:r>
              <a:rPr lang="et-EE" sz="1800" b="0" dirty="0">
                <a:latin typeface="Times New Roman" panose="02020603050405020304" pitchFamily="18" charset="0"/>
                <a:cs typeface="Times New Roman" panose="02020603050405020304" pitchFamily="18" charset="0"/>
              </a:rPr>
              <a:t>Mihkel Soodla (1900-1949) oli 1940 ja 1941—1944 Soontaga    vallavanem, 	            1944. aastast metsavend Kaljuranna salgas</a:t>
            </a:r>
          </a:p>
        </p:txBody>
      </p:sp>
    </p:spTree>
    <p:extLst>
      <p:ext uri="{BB962C8B-B14F-4D97-AF65-F5344CB8AC3E}">
        <p14:creationId xmlns:p14="http://schemas.microsoft.com/office/powerpoint/2010/main" val="581832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TotalTime>
  <Words>1454</Words>
  <Application>Microsoft Office PowerPoint</Application>
  <PresentationFormat>Ekraaniseanss (4:3)</PresentationFormat>
  <Paragraphs>85</Paragraphs>
  <Slides>35</Slides>
  <Notes>3</Notes>
  <HiddenSlides>0</HiddenSlides>
  <MMClips>0</MMClips>
  <ScaleCrop>false</ScaleCrop>
  <HeadingPairs>
    <vt:vector size="6" baseType="variant">
      <vt:variant>
        <vt:lpstr>Kasutatud fondid</vt:lpstr>
      </vt:variant>
      <vt:variant>
        <vt:i4>3</vt:i4>
      </vt:variant>
      <vt:variant>
        <vt:lpstr>Kujundus</vt:lpstr>
      </vt:variant>
      <vt:variant>
        <vt:i4>1</vt:i4>
      </vt:variant>
      <vt:variant>
        <vt:lpstr>Slaidipealkirjad</vt:lpstr>
      </vt:variant>
      <vt:variant>
        <vt:i4>35</vt:i4>
      </vt:variant>
    </vt:vector>
  </HeadingPairs>
  <TitlesOfParts>
    <vt:vector size="39" baseType="lpstr">
      <vt:lpstr>Arial</vt:lpstr>
      <vt:lpstr>Calibri</vt:lpstr>
      <vt:lpstr>Times New Roman</vt:lpstr>
      <vt:lpstr>Office Theme</vt:lpstr>
      <vt:lpstr>Ants Kaljurand – kes ta tegelikult oli?     Mati Mandel</vt:lpstr>
      <vt:lpstr>PowerPointi esitlus</vt:lpstr>
      <vt:lpstr>Ants Kaljurand (s. Siitse), s. 20. oktoobril 1917. Oli tüdrukulaps.  Kasvas Saaremaal    Tagalahe ääres Teesu külas. Õppis Pidula koolis.  </vt:lpstr>
      <vt:lpstr>Ants tuli  1935. aastal Mihklisse tööd otsima, sai sulaseks Õepa küla Sepa tallu.               1938. aastal oli kaitseväes</vt:lpstr>
      <vt:lpstr>PowerPointi esitlus</vt:lpstr>
      <vt:lpstr>PowerPointi esitlus</vt:lpstr>
      <vt:lpstr>Augustis 1941 astus Ants vabatahtlikult Saksa armee teenistusse, osales 8. diviisi  koosseisus lahingutes Pihkva rindel. Sai haavata. Autasustati  nelja medali ja kahe aumärgiga. Septembrist 1944 deserteerus ja tuli tagasi Pärnumaale. Arreteeriti.    Põgenes vangilaagrist, kohtus Ülo Kaaluga</vt:lpstr>
      <vt:lpstr>Saarlane Ülo Kaal astus 1941. aastal vabatahtlikult Saksa sõjaväkke. 1944   ta arreteeriti, põgenes vangilaagrist, kohtus  Kaljurannaga, koos tuldi  Soontaga valda. Õepa küla           lähedale ehitati esimene punker  </vt:lpstr>
      <vt:lpstr>Mihkel Soodla (1900-1949) oli 1940 ja 1941—1944 Soontaga    vallavanem,              1944. aastast metsavend Kaljuranna salgas</vt:lpstr>
      <vt:lpstr>PowerPointi esitlus</vt:lpstr>
      <vt:lpstr>Ülo Kaalu koostatud lendleht</vt:lpstr>
      <vt:lpstr>PowerPointi esitlus</vt:lpstr>
      <vt:lpstr>PowerPointi esitlus</vt:lpstr>
      <vt:lpstr>Soopaju metsa punkrisse tulid Heino Kaup (Meinhard ) Harri Valla, hiljem   liitusid Karl Verpson, Heino  Vaan ja Arvet Pill </vt:lpstr>
      <vt:lpstr>Heino Kaup („Meinhard“), pärines Saaremaalt Vaivere külast, oli olnud Saksa sõjaväes, arreteeriti 1944.    Harri Valla (pildil) sündis 1922. aastal Tallinnas, mobiliseeriti tööpataljoni, teenis Eesti Laskurkorpuses, deserteerus 1944 Muhu saarel, arreteeriti.    Meinhard ja Harri põgenesid rongist, millega neid taheti Kuressaarest Tallinna viia, said tuttavaks  Kiviselgadega ja asusid nende punkrisse. Hiljem liikusid ka Tallinnas ja Pärnus </vt:lpstr>
      <vt:lpstr>Deserteerunud Saksa sõjaväest,  varjas Karl Verpson esialgu end, seoses amnestiaga asus õppima Õisu kooli, siis tööle Kahkla piimatööstusse, kui seal tekkis puudujääk, hakkas end varjama. Tutvus Tallinnas restoranis Meinhardiga, tuli  Ants Kaljuranna gruppi, sai metsavennanimeks „Must Juhan“. Liikus palju linnades, eelkõige Pärnus </vt:lpstr>
      <vt:lpstr>           </vt:lpstr>
      <vt:lpstr>PowerPointi esitlus</vt:lpstr>
      <vt:lpstr>Metsavennad olid naiste hulgas populaarsed. 1947. aasta detsembris tuli punkrisse Elfriede Mägi, 1948. aasta jaanuaris Linda Hiir. Elfriedest sai Kaljuranna, Lindast    Meinhardi armuke</vt:lpstr>
      <vt:lpstr>Antsu salga tegevus</vt:lpstr>
      <vt:lpstr>„Meinhard“  tapeti Emmu metsavendade poolt 03. juunil 1948. aastal, kuna hakkas joomase peaga tegema metsikusi</vt:lpstr>
      <vt:lpstr>Kaljuranna grupp hävis 24. juunil 1949. aastal Võitra küla juures olles reedetud informaatori poolt.  Aleksander Valter sai surma, Arvet(d) Pill ja Ants Kaljurand said haavata ning arreteeriti.   Tribunal  13. 11. 1950. Surmaotsus. Täide viidud 13. 03. 1951 </vt:lpstr>
      <vt:lpstr>Tribunal 13. 11. 1950. Surmaotsus. Täide viidud 13. 03. 1951 </vt:lpstr>
      <vt:lpstr>PowerPointi esitlus</vt:lpstr>
      <vt:lpstr>PowerPointi esitlus</vt:lpstr>
      <vt:lpstr>„Ihkan Suudlusi Su huulilt Eesti neiu, ihkan pilku Su silmadest ma, Kuigi saatus pole   olnud mulle kerge, oskan minagi armastada“</vt:lpstr>
      <vt:lpstr>Ka selles Julgeolekumeeste poolt ühe talumehe suu läbi antud iseloomustuses Ants Kaljurannale peegeldub vastase varjatud tunnustus sellele lihtsale Saaremaa mehele</vt:lpstr>
      <vt:lpstr>PowerPointi esitlus</vt:lpstr>
      <vt:lpstr>PowerPointi esitlus</vt:lpstr>
      <vt:lpstr>Harri Valla liikus  valedokumentidega peamiselt linnades. Ta osales küll poeröövides, kuid peamiselt selleks, et raha saada. Käis naistega restoranides ja isegi Pärnu rannas,          pole kahtlust, et eelkõige armastas lõbusat elu </vt:lpstr>
      <vt:lpstr>Karl Verpson „Must Juhan“ liikus palju linnades, oli naistelembene. Oli aktsioonides kergekäeline tule avaja. „Ega ta ühtegi kommunisti ellu ka ei jätnud!“ Ilmselt just  tema tappis rahvakaitsepataljonlase Erich Peitsoni ning 19948. a. mais   MN inspektori Suurkase (seal Antsu kaasas polnud)</vt:lpstr>
      <vt:lpstr>Johannes ja Aleksander Kiviseljad oli tagasihoidlikud mehed, kelle põhieesmärk oli halvad ajad kuidagi üle elada. Johannes sai 22. juunil 1948 surma, Aleksander arreteeriti ja oli vangilaagris. Tal jätkus südidust peale Stalini surma NKVD peale kaevata. :  „ Sellest juurdlusest ja pealesurumisest, et ma need rumalad süüdistused omaks võtaksin, on mul isegi veel praegu säilinud armid kehal ja pintsettide teravikud küünte all. Ei saanud ma seda ka kohtus öelda, sest mind mõisteti süüdi tagaselja“</vt:lpstr>
      <vt:lpstr>1926. aastal sündinud Heino Vaan ja Arvet(d) Pill olid verinoored mehed, kelle elu oli sõda ära rikkunud. Nende jaoks olid vanemad kaaslased, eriti Ants autoriteedid. Nad jäid lihtsalt saatuse hammasrataste vahele ja hukkusid </vt:lpstr>
      <vt:lpstr>PowerPointi esitlus</vt:lpstr>
      <vt:lpstr>130-</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Tõde ja vale Ants Kaljurannast</dc:title>
  <dc:creator>***</dc:creator>
  <cp:lastModifiedBy>Jürgen Born</cp:lastModifiedBy>
  <cp:revision>92</cp:revision>
  <dcterms:created xsi:type="dcterms:W3CDTF">2010-02-17T15:45:08Z</dcterms:created>
  <dcterms:modified xsi:type="dcterms:W3CDTF">2017-10-18T20:43:42Z</dcterms:modified>
</cp:coreProperties>
</file>